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3"/>
  </p:notesMasterIdLst>
  <p:sldIdLst>
    <p:sldId id="256" r:id="rId2"/>
    <p:sldId id="292" r:id="rId3"/>
    <p:sldId id="276" r:id="rId4"/>
    <p:sldId id="293" r:id="rId5"/>
    <p:sldId id="294" r:id="rId6"/>
    <p:sldId id="295" r:id="rId7"/>
    <p:sldId id="309" r:id="rId8"/>
    <p:sldId id="315" r:id="rId9"/>
    <p:sldId id="310" r:id="rId10"/>
    <p:sldId id="296" r:id="rId11"/>
    <p:sldId id="311" r:id="rId12"/>
    <p:sldId id="314" r:id="rId13"/>
    <p:sldId id="317" r:id="rId14"/>
    <p:sldId id="318" r:id="rId15"/>
    <p:sldId id="297" r:id="rId16"/>
    <p:sldId id="298" r:id="rId17"/>
    <p:sldId id="299" r:id="rId18"/>
    <p:sldId id="301" r:id="rId19"/>
    <p:sldId id="302" r:id="rId20"/>
    <p:sldId id="313" r:id="rId21"/>
    <p:sldId id="303" r:id="rId22"/>
    <p:sldId id="304" r:id="rId23"/>
    <p:sldId id="305" r:id="rId24"/>
    <p:sldId id="306" r:id="rId25"/>
    <p:sldId id="285" r:id="rId26"/>
    <p:sldId id="307" r:id="rId27"/>
    <p:sldId id="308" r:id="rId28"/>
    <p:sldId id="279" r:id="rId29"/>
    <p:sldId id="269" r:id="rId30"/>
    <p:sldId id="270" r:id="rId31"/>
    <p:sldId id="271" r:id="rId32"/>
    <p:sldId id="272" r:id="rId33"/>
    <p:sldId id="274" r:id="rId34"/>
    <p:sldId id="273" r:id="rId35"/>
    <p:sldId id="287" r:id="rId36"/>
    <p:sldId id="288" r:id="rId37"/>
    <p:sldId id="289" r:id="rId38"/>
    <p:sldId id="290" r:id="rId39"/>
    <p:sldId id="281" r:id="rId40"/>
    <p:sldId id="286" r:id="rId41"/>
    <p:sldId id="291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68EA"/>
    <a:srgbClr val="FFC9C9"/>
    <a:srgbClr val="00B0F0"/>
    <a:srgbClr val="B30101"/>
    <a:srgbClr val="9C129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AA440-CBAB-4B1E-8DE1-1F97BB781191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C0681D-956C-47AA-8127-56AFB06EB9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160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0681D-956C-47AA-8127-56AFB06EB9A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14.09.2016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ФГОС НОО обучающихся с ОВЗ</a:t>
            </a:r>
            <a:br>
              <a:rPr lang="ru-RU" dirty="0" smtClean="0"/>
            </a:br>
            <a:r>
              <a:rPr lang="ru-RU" dirty="0" smtClean="0"/>
              <a:t> и </a:t>
            </a:r>
            <a:br>
              <a:rPr lang="ru-RU" dirty="0" smtClean="0"/>
            </a:br>
            <a:r>
              <a:rPr lang="ru-RU" dirty="0" smtClean="0"/>
              <a:t>ФГОС образования обучающихся с УО (интеллектуальными нарушениями)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1457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200024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+mn-lt"/>
              </a:rPr>
              <a:t>Стандарты включают в себя требования к</a:t>
            </a: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endParaRPr lang="ru-RU" sz="4000" dirty="0">
              <a:latin typeface="+mn-lt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0825" y="2133600"/>
            <a:ext cx="2233613" cy="43195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 адаптированных основных образовательных программ</a:t>
            </a:r>
          </a:p>
          <a:p>
            <a:pPr marL="0" lvl="2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соотношению обязательной части   программы и части, формируемой участниками образовательных отношений) и их объему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331913" y="1460500"/>
            <a:ext cx="484187" cy="528638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16238" y="2133600"/>
            <a:ext cx="2592387" cy="208756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освоения адаптированных  основных образовательных программ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857620" y="1500174"/>
            <a:ext cx="484187" cy="528638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84888" y="2133600"/>
            <a:ext cx="2159000" cy="417512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 реализации адаптированных основных образовательных программ, в том числе кадровым, финансовым, материально-техническим и иным условиям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7164388" y="1460500"/>
            <a:ext cx="484187" cy="528638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Autofit/>
          </a:bodyPr>
          <a:lstStyle/>
          <a:p>
            <a:pPr algn="just"/>
            <a:r>
              <a:rPr lang="ru-RU" sz="3000" dirty="0" smtClean="0">
                <a:latin typeface="+mn-lt"/>
              </a:rPr>
              <a:t> </a:t>
            </a:r>
            <a:r>
              <a:rPr lang="ru-RU" sz="3000" b="1" dirty="0" smtClean="0">
                <a:solidFill>
                  <a:srgbClr val="002060"/>
                </a:solidFill>
                <a:latin typeface="+mn-lt"/>
              </a:rPr>
              <a:t>Стандарты</a:t>
            </a:r>
            <a:r>
              <a:rPr lang="ru-RU" sz="3000" dirty="0" smtClean="0">
                <a:latin typeface="+mn-lt"/>
              </a:rPr>
              <a:t> учитывают возрастные, типологические и индивидуальные особенности, особые образовательные потребности обучающихся с ОВЗ.</a:t>
            </a:r>
            <a:endParaRPr lang="ru-RU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4693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33" y="0"/>
            <a:ext cx="9148233" cy="686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15567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>
            <a:stCxn id="10" idx="1"/>
            <a:endCxn id="11" idx="3"/>
          </p:cNvCxnSpPr>
          <p:nvPr/>
        </p:nvCxnSpPr>
        <p:spPr>
          <a:xfrm rot="10800000" flipV="1">
            <a:off x="3071834" y="1428747"/>
            <a:ext cx="214282" cy="2500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>
            <a:stCxn id="10" idx="1"/>
            <a:endCxn id="13" idx="0"/>
          </p:cNvCxnSpPr>
          <p:nvPr/>
        </p:nvCxnSpPr>
        <p:spPr>
          <a:xfrm rot="10800000" flipV="1">
            <a:off x="1285852" y="1428748"/>
            <a:ext cx="2000264" cy="17145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10" idx="2"/>
            <a:endCxn id="14" idx="0"/>
          </p:cNvCxnSpPr>
          <p:nvPr/>
        </p:nvCxnSpPr>
        <p:spPr>
          <a:xfrm rot="16200000" flipH="1">
            <a:off x="4268388" y="3089669"/>
            <a:ext cx="500066" cy="357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10" idx="2"/>
            <a:endCxn id="18" idx="0"/>
          </p:cNvCxnSpPr>
          <p:nvPr/>
        </p:nvCxnSpPr>
        <p:spPr>
          <a:xfrm rot="5400000">
            <a:off x="3000364" y="3571876"/>
            <a:ext cx="2214578" cy="7858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10" idx="2"/>
            <a:endCxn id="15" idx="1"/>
          </p:cNvCxnSpPr>
          <p:nvPr/>
        </p:nvCxnSpPr>
        <p:spPr>
          <a:xfrm rot="16200000" flipH="1">
            <a:off x="3357554" y="4000504"/>
            <a:ext cx="2928958" cy="6429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10" idx="3"/>
            <a:endCxn id="16" idx="1"/>
          </p:cNvCxnSpPr>
          <p:nvPr/>
        </p:nvCxnSpPr>
        <p:spPr>
          <a:xfrm>
            <a:off x="5715008" y="1428748"/>
            <a:ext cx="500066" cy="23574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10" idx="3"/>
            <a:endCxn id="17" idx="1"/>
          </p:cNvCxnSpPr>
          <p:nvPr/>
        </p:nvCxnSpPr>
        <p:spPr>
          <a:xfrm>
            <a:off x="5715008" y="1428748"/>
            <a:ext cx="642942" cy="2857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3286116" y="0"/>
            <a:ext cx="2428892" cy="2857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 основу Стандарта положены деятельностный и дифференцированный подходы, осуществление которых предполагает :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714356"/>
            <a:ext cx="3071834" cy="19288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признание обучения и воспитания как единого процесса организации познавательной, речевой и предметно-практической деятельности обучающихся с ОВЗ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5720" y="3143248"/>
            <a:ext cx="2000264" cy="30003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признание того, что развитие личности обучающихся с ОВЗ зависит от характера организации доступной им учебной деятельности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071802" y="3357562"/>
            <a:ext cx="292895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личности обучающихся с ОВЗ в соответствии с требованиями современного общества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143504" y="5000636"/>
            <a:ext cx="2857520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ориентацию на результаты образования как системообразующий компонент Стандарта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15074" y="3214686"/>
            <a:ext cx="271464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реализацию права	на свободный выбор мнений и убеждений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57950" y="500042"/>
            <a:ext cx="2286016" cy="2428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разнообразие организационных форм образовательного процесса и индивидуального развития каждого обучающегося с ОВЗ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714612" y="5072074"/>
            <a:ext cx="2000264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разработку содержания и технологий НОО обучающихся с ОВЗ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>
            <a:stCxn id="12" idx="1"/>
            <a:endCxn id="25" idx="3"/>
          </p:cNvCxnSpPr>
          <p:nvPr/>
        </p:nvCxnSpPr>
        <p:spPr>
          <a:xfrm rot="10800000" flipV="1">
            <a:off x="1571604" y="857232"/>
            <a:ext cx="1643074" cy="1428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>
            <a:stCxn id="12" idx="1"/>
            <a:endCxn id="26" idx="3"/>
          </p:cNvCxnSpPr>
          <p:nvPr/>
        </p:nvCxnSpPr>
        <p:spPr>
          <a:xfrm rot="10800000" flipV="1">
            <a:off x="3214678" y="857231"/>
            <a:ext cx="1588" cy="6072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12" idx="1"/>
            <a:endCxn id="27" idx="3"/>
          </p:cNvCxnSpPr>
          <p:nvPr/>
        </p:nvCxnSpPr>
        <p:spPr>
          <a:xfrm rot="10800000" flipV="1">
            <a:off x="2000264" y="857232"/>
            <a:ext cx="1214414" cy="18573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12" idx="2"/>
            <a:endCxn id="28" idx="0"/>
          </p:cNvCxnSpPr>
          <p:nvPr/>
        </p:nvCxnSpPr>
        <p:spPr>
          <a:xfrm rot="5400000">
            <a:off x="2857488" y="1321579"/>
            <a:ext cx="1857388" cy="19288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12" idx="2"/>
            <a:endCxn id="30" idx="0"/>
          </p:cNvCxnSpPr>
          <p:nvPr/>
        </p:nvCxnSpPr>
        <p:spPr>
          <a:xfrm rot="5400000">
            <a:off x="2035979" y="2428872"/>
            <a:ext cx="3786190" cy="16430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12" idx="2"/>
            <a:endCxn id="29" idx="0"/>
          </p:cNvCxnSpPr>
          <p:nvPr/>
        </p:nvCxnSpPr>
        <p:spPr>
          <a:xfrm rot="16200000" flipH="1">
            <a:off x="4232669" y="1875223"/>
            <a:ext cx="1785950" cy="7500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12" idx="3"/>
            <a:endCxn id="33" idx="1"/>
          </p:cNvCxnSpPr>
          <p:nvPr/>
        </p:nvCxnSpPr>
        <p:spPr>
          <a:xfrm>
            <a:off x="6286512" y="857232"/>
            <a:ext cx="571504" cy="52149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12" idx="3"/>
            <a:endCxn id="32" idx="0"/>
          </p:cNvCxnSpPr>
          <p:nvPr/>
        </p:nvCxnSpPr>
        <p:spPr>
          <a:xfrm>
            <a:off x="6286512" y="857232"/>
            <a:ext cx="1893075" cy="25003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12" idx="3"/>
            <a:endCxn id="31" idx="1"/>
          </p:cNvCxnSpPr>
          <p:nvPr/>
        </p:nvCxnSpPr>
        <p:spPr>
          <a:xfrm flipH="1">
            <a:off x="3286116" y="857232"/>
            <a:ext cx="3000396" cy="13930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3214678" y="357166"/>
            <a:ext cx="3071834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Стандарт является основой для :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42844" y="571480"/>
            <a:ext cx="142876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разработки ПАООП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643042" y="1000108"/>
            <a:ext cx="157163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разработки и реализации АООП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0" y="2000240"/>
            <a:ext cx="2000264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определения требований к условиям реализации АООП НОО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857356" y="3214686"/>
            <a:ext cx="1928826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определения требований к результатам освоения АООП НОО обучающимися с ОВЗ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929058" y="3143248"/>
            <a:ext cx="314327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разработки нормативов финансового обеспечения реализации АООП НОО и нормативных затрат на оказание государственной услуги в сфере НОО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0" y="5143488"/>
            <a:ext cx="6215106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объективной оценки соответствия образовательной деятельности организации требованиям Стандарта, осуществления лицензирования образовательной деятельности, государственной аккредитации образовательной деятельности, государственного контроля (надзора) в сфере образования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286116" y="1428736"/>
            <a:ext cx="5857884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разработки основных профессиональных образовательных программ и дополнительных профессиональных программ, аттестации педагогических и руководящих работников организаций, осуществляющих образование обучающихся с </a:t>
            </a:r>
            <a:r>
              <a:rPr lang="ru-RU" dirty="0" err="1" smtClean="0"/>
              <a:t>ОВ</a:t>
            </a:r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215174" y="3357562"/>
            <a:ext cx="1928826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осуществления внутреннего мониторинга качества образования в организации</a:t>
            </a:r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858016" y="5286388"/>
            <a:ext cx="2071702" cy="15716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проведения текущей и промежуточной аттестации обучающихся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Функции стандартов :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> максимально расширить охват детей с ОВЗ образованием, отвечающим их возможностям и потребностям;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/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>дать ребенку возможность реализовать на практике Конституционное право на школьное образование, вне зависимости от тяжести нарушения развития, возможностей освоения цензового уровня, типа учреждения, где он получает образование;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/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>гарантировать ребенку удовлетворение общих с обычными детьми и особых образовательных потребностей, создать оптимальные условия реализации его реабилитационного потенциала;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/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>обеспечить на практике возможность выбора стандарта образования, адекватного возможностям ребенка, отвечающего желанию семьи и рекомендациям специалистов, сделать ясным диапазон возможных достижений ребенка при выборе того или иного варианта стандарта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501090" cy="5672158"/>
          </a:xfrm>
        </p:spPr>
        <p:txBody>
          <a:bodyPr>
            <a:noAutofit/>
          </a:bodyPr>
          <a:lstStyle/>
          <a:p>
            <a:pPr marL="365125" indent="-255588">
              <a:spcBef>
                <a:spcPts val="500"/>
              </a:spcBef>
              <a:spcAft>
                <a:spcPts val="500"/>
              </a:spcAft>
            </a:pPr>
            <a:r>
              <a:rPr lang="ru-RU" altLang="ru-RU" sz="2400" dirty="0" smtClean="0">
                <a:latin typeface="+mn-lt"/>
              </a:rPr>
              <a:t>    обеспечить на всей территории РФ сопоставимое качество образования детей с ОВЗ;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/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>эволюционно перейти от двух параллельных к единой системе образования, обеспечив  механизм взаимодействия общего и специального образования и сделав регулируемым процесс совместного обучения нормально развивающихся детей и детей с ОВЗ;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/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solidFill>
                  <a:schemeClr val="tx1"/>
                </a:solidFill>
                <a:latin typeface="+mn-lt"/>
              </a:rPr>
              <a:t>обеспечить</a:t>
            </a:r>
            <a:r>
              <a:rPr lang="ru-RU" altLang="ru-RU" sz="2400" dirty="0" smtClean="0">
                <a:latin typeface="+mn-lt"/>
              </a:rPr>
              <a:t> детям с ОВЗ равную с другими сверстниками возможность беспрепятственно переходить из одного образовательного учреждения в другое.</a:t>
            </a:r>
            <a:br>
              <a:rPr lang="ru-RU" alt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186642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Компоненты</a:t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3" name="Группа 3"/>
          <p:cNvGrpSpPr/>
          <p:nvPr/>
        </p:nvGrpSpPr>
        <p:grpSpPr>
          <a:xfrm>
            <a:off x="179512" y="1857364"/>
            <a:ext cx="4035298" cy="2500330"/>
            <a:chOff x="4884517" y="0"/>
            <a:chExt cx="3345082" cy="1728349"/>
          </a:xfrm>
          <a:scene3d>
            <a:camera prst="orthographicFront"/>
            <a:lightRig rig="flat" dir="t"/>
          </a:scene3d>
        </p:grpSpPr>
        <p:sp>
          <p:nvSpPr>
            <p:cNvPr id="4" name="Овал 3"/>
            <p:cNvSpPr/>
            <p:nvPr/>
          </p:nvSpPr>
          <p:spPr>
            <a:xfrm>
              <a:off x="4884517" y="0"/>
              <a:ext cx="3345082" cy="1728349"/>
            </a:xfrm>
            <a:prstGeom prst="ellipse">
              <a:avLst/>
            </a:prstGeom>
            <a:solidFill>
              <a:srgbClr val="CC00FF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Овал 4"/>
            <p:cNvSpPr/>
            <p:nvPr/>
          </p:nvSpPr>
          <p:spPr>
            <a:xfrm>
              <a:off x="5374393" y="253111"/>
              <a:ext cx="2365330" cy="122212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" tIns="17780" rIns="17780" bIns="17780" spcCol="1270" anchor="ctr"/>
            <a:lstStyle/>
            <a:p>
              <a:pPr algn="ctr" defTabSz="1244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dirty="0">
                  <a:solidFill>
                    <a:srgbClr val="002060"/>
                  </a:solidFill>
                </a:rPr>
                <a:t>Академический </a:t>
              </a:r>
              <a:r>
                <a:rPr lang="ru-RU" sz="2800" dirty="0" smtClean="0">
                  <a:solidFill>
                    <a:srgbClr val="002060"/>
                  </a:solidFill>
                </a:rPr>
                <a:t>компонент</a:t>
              </a:r>
              <a:endParaRPr lang="ru-RU" sz="28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6" name="Группа 6"/>
          <p:cNvGrpSpPr/>
          <p:nvPr/>
        </p:nvGrpSpPr>
        <p:grpSpPr>
          <a:xfrm>
            <a:off x="5000628" y="1714488"/>
            <a:ext cx="3963860" cy="2555529"/>
            <a:chOff x="4808925" y="2770074"/>
            <a:chExt cx="2901570" cy="2198339"/>
          </a:xfrm>
          <a:scene3d>
            <a:camera prst="orthographicFront"/>
            <a:lightRig rig="flat" dir="t"/>
          </a:scene3d>
        </p:grpSpPr>
        <p:sp>
          <p:nvSpPr>
            <p:cNvPr id="7" name="Овал 6"/>
            <p:cNvSpPr/>
            <p:nvPr/>
          </p:nvSpPr>
          <p:spPr>
            <a:xfrm>
              <a:off x="4808925" y="2770074"/>
              <a:ext cx="2901570" cy="2198339"/>
            </a:xfrm>
            <a:prstGeom prst="ellipse">
              <a:avLst/>
            </a:prstGeom>
            <a:solidFill>
              <a:srgbClr val="00B0F0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Овал 4"/>
            <p:cNvSpPr/>
            <p:nvPr/>
          </p:nvSpPr>
          <p:spPr>
            <a:xfrm>
              <a:off x="5233849" y="3092013"/>
              <a:ext cx="2051720" cy="155446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7780" tIns="17780" rIns="17780" bIns="17780" spcCol="1270" anchor="ctr"/>
            <a:lstStyle/>
            <a:p>
              <a:pPr algn="ctr" defTabSz="12446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dirty="0"/>
                <a:t>Компонент жизненной компетенции</a:t>
              </a:r>
            </a:p>
          </p:txBody>
        </p:sp>
      </p:grpSp>
      <p:cxnSp>
        <p:nvCxnSpPr>
          <p:cNvPr id="9" name="Прямая со стрелкой 8"/>
          <p:cNvCxnSpPr/>
          <p:nvPr/>
        </p:nvCxnSpPr>
        <p:spPr>
          <a:xfrm flipV="1">
            <a:off x="4286250" y="3071813"/>
            <a:ext cx="642938" cy="34925"/>
          </a:xfrm>
          <a:prstGeom prst="straightConnector1">
            <a:avLst/>
          </a:prstGeom>
          <a:ln w="25400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000100" y="4786322"/>
            <a:ext cx="69294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i="1" dirty="0" smtClean="0"/>
              <a:t>ИХ СООТНОШЕНИЕ СПЕЦИФИЧНО </a:t>
            </a:r>
          </a:p>
          <a:p>
            <a:pPr algn="ctr"/>
            <a:r>
              <a:rPr lang="ru-RU" altLang="ru-RU" b="1" i="1" dirty="0" smtClean="0"/>
              <a:t>ДЛЯ КАЖДОГО УРОВНЯ</a:t>
            </a:r>
          </a:p>
          <a:p>
            <a:pPr algn="ctr"/>
            <a:r>
              <a:rPr lang="ru-RU" altLang="ru-RU" b="1" i="1" dirty="0" smtClean="0"/>
              <a:t> ОБРАЗОВАНИЯ</a:t>
            </a:r>
            <a:endParaRPr lang="ru-RU" altLang="ru-RU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428652"/>
            <a:ext cx="8501122" cy="6643734"/>
          </a:xfrm>
        </p:spPr>
        <p:txBody>
          <a:bodyPr>
            <a:normAutofit/>
          </a:bodyPr>
          <a:lstStyle/>
          <a:p>
            <a:pPr marL="365125" indent="-255588" algn="ctr">
              <a:spcBef>
                <a:spcPts val="1200"/>
              </a:spcBef>
              <a:spcAft>
                <a:spcPts val="1200"/>
              </a:spcAft>
              <a:defRPr/>
            </a:pPr>
            <a:r>
              <a:rPr lang="ru-RU" altLang="ru-RU" sz="3600" b="1" dirty="0" smtClean="0">
                <a:solidFill>
                  <a:srgbClr val="002060"/>
                </a:solidFill>
                <a:latin typeface="+mn-lt"/>
              </a:rPr>
              <a:t>Компоненты: </a:t>
            </a:r>
            <a:br>
              <a:rPr lang="ru-RU" altLang="ru-RU" sz="3600" b="1" dirty="0" smtClean="0">
                <a:solidFill>
                  <a:srgbClr val="002060"/>
                </a:solidFill>
                <a:latin typeface="+mn-lt"/>
              </a:rPr>
            </a:br>
            <a:r>
              <a:rPr lang="ru-RU" altLang="ru-RU" sz="3600" b="1" dirty="0" smtClean="0">
                <a:solidFill>
                  <a:srgbClr val="002060"/>
                </a:solidFill>
                <a:latin typeface="+mn-lt"/>
              </a:rPr>
              <a:t>«академический» и «жизненной компетенции»</a:t>
            </a:r>
            <a:r>
              <a:rPr lang="ru-RU" altLang="ru-RU" sz="3600" dirty="0" smtClean="0">
                <a:latin typeface="+mn-lt"/>
              </a:rPr>
              <a:t/>
            </a:r>
            <a:br>
              <a:rPr lang="ru-RU" altLang="ru-RU" sz="3600" dirty="0" smtClean="0">
                <a:latin typeface="+mn-lt"/>
              </a:rPr>
            </a:br>
            <a:r>
              <a:rPr lang="ru-RU" altLang="ru-RU" sz="3600" dirty="0" smtClean="0">
                <a:latin typeface="+mn-lt"/>
              </a:rPr>
              <a:t>-</a:t>
            </a:r>
            <a:r>
              <a:rPr lang="ru-RU" sz="2700" dirty="0" smtClean="0">
                <a:latin typeface="+mn-lt"/>
              </a:rPr>
              <a:t>области образования выстраиваются в </a:t>
            </a:r>
            <a:r>
              <a:rPr lang="ru-RU" sz="2700" b="1" dirty="0" smtClean="0">
                <a:latin typeface="+mn-lt"/>
              </a:rPr>
              <a:t>новой логике</a:t>
            </a:r>
            <a:r>
              <a:rPr lang="ru-RU" sz="2700" dirty="0" smtClean="0">
                <a:latin typeface="+mn-lt"/>
              </a:rPr>
              <a:t>.</a:t>
            </a:r>
            <a:r>
              <a:rPr lang="ru-RU" sz="2700" b="1" dirty="0" smtClean="0">
                <a:latin typeface="+mn-lt"/>
              </a:rPr>
              <a:t> 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</a:t>
            </a:r>
            <a:r>
              <a:rPr lang="ru-RU" sz="2700" dirty="0" smtClean="0">
                <a:latin typeface="+mn-lt"/>
              </a:rPr>
              <a:t>Каждая область образования включает два </a:t>
            </a:r>
            <a:r>
              <a:rPr lang="ru-RU" sz="2700" b="1" dirty="0" smtClean="0">
                <a:latin typeface="+mn-lt"/>
              </a:rPr>
              <a:t>взаимодополняющих </a:t>
            </a:r>
            <a:r>
              <a:rPr lang="ru-RU" sz="2700" dirty="0" smtClean="0">
                <a:latin typeface="+mn-lt"/>
              </a:rPr>
              <a:t>компонента - «академический» и «жизненной компетенции».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501122" cy="464347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altLang="ru-RU" sz="2400" b="1" dirty="0" smtClean="0">
                <a:latin typeface="+mn-lt"/>
              </a:rPr>
              <a:t>АКАДЕМИЧЕСКИЙ КОМПОНЕНТ И КОМПОНЕНТ ЖИЗНЕННОЙ КОМПЕТЕНЦИИ:</a:t>
            </a:r>
            <a:br>
              <a:rPr lang="ru-RU" altLang="ru-RU" sz="2400" b="1" dirty="0" smtClean="0">
                <a:latin typeface="+mn-lt"/>
              </a:rPr>
            </a:br>
            <a:r>
              <a:rPr lang="ru-RU" altLang="ru-RU" sz="2400" dirty="0" smtClean="0">
                <a:solidFill>
                  <a:srgbClr val="0070C0"/>
                </a:solidFill>
                <a:latin typeface="+mn-lt"/>
              </a:rPr>
              <a:t>Филология </a:t>
            </a:r>
            <a:r>
              <a:rPr lang="ru-RU" altLang="ru-RU" sz="2400" dirty="0">
                <a:solidFill>
                  <a:srgbClr val="0070C0"/>
                </a:solidFill>
                <a:latin typeface="+mn-lt"/>
              </a:rPr>
              <a:t>(Язык и речевая практика) </a:t>
            </a:r>
            <a:r>
              <a:rPr lang="ru-RU" altLang="ru-RU" sz="2400" dirty="0" smtClean="0">
                <a:latin typeface="+mn-lt"/>
              </a:rPr>
              <a:t> – </a:t>
            </a:r>
            <a:r>
              <a:rPr lang="ru-RU" altLang="ru-RU" sz="2400" dirty="0">
                <a:latin typeface="+mn-lt"/>
              </a:rPr>
              <a:t>знания о языке и речевая </a:t>
            </a:r>
            <a:r>
              <a:rPr lang="ru-RU" altLang="ru-RU" sz="2400" dirty="0">
                <a:solidFill>
                  <a:schemeClr val="tx1"/>
                </a:solidFill>
                <a:latin typeface="+mn-lt"/>
              </a:rPr>
              <a:t>практика;</a:t>
            </a:r>
            <a:r>
              <a:rPr lang="ru-RU" altLang="ru-RU" sz="24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altLang="ru-RU" sz="2400" dirty="0" smtClean="0">
                <a:solidFill>
                  <a:srgbClr val="0070C0"/>
                </a:solidFill>
                <a:latin typeface="+mn-lt"/>
              </a:rPr>
            </a:br>
            <a:r>
              <a:rPr lang="ru-RU" altLang="ru-RU" sz="2400" dirty="0" smtClean="0">
                <a:solidFill>
                  <a:srgbClr val="0070C0"/>
                </a:solidFill>
                <a:latin typeface="+mn-lt"/>
              </a:rPr>
              <a:t>Математика и информатика</a:t>
            </a:r>
            <a:r>
              <a:rPr lang="ru-RU" altLang="ru-RU" sz="2400" dirty="0" smtClean="0">
                <a:latin typeface="+mn-lt"/>
              </a:rPr>
              <a:t>– </a:t>
            </a:r>
            <a:r>
              <a:rPr lang="ru-RU" altLang="ru-RU" sz="2400" dirty="0">
                <a:latin typeface="+mn-lt"/>
              </a:rPr>
              <a:t>знание математики и практика применения математических </a:t>
            </a:r>
            <a:r>
              <a:rPr lang="ru-RU" altLang="ru-RU" sz="2400" dirty="0" smtClean="0">
                <a:latin typeface="+mn-lt"/>
              </a:rPr>
              <a:t>знаний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>
                <a:solidFill>
                  <a:srgbClr val="0070C0"/>
                </a:solidFill>
                <a:latin typeface="+mn-lt"/>
              </a:rPr>
              <a:t>О</a:t>
            </a:r>
            <a:r>
              <a:rPr lang="ru-RU" altLang="ru-RU" sz="2400" dirty="0" smtClean="0">
                <a:solidFill>
                  <a:srgbClr val="0070C0"/>
                </a:solidFill>
                <a:latin typeface="+mn-lt"/>
              </a:rPr>
              <a:t>бществознание и естествознание </a:t>
            </a:r>
            <a:r>
              <a:rPr lang="ru-RU" altLang="ru-RU" sz="2400" dirty="0" smtClean="0">
                <a:latin typeface="+mn-lt"/>
              </a:rPr>
              <a:t>–  </a:t>
            </a:r>
            <a:r>
              <a:rPr lang="ru-RU" altLang="ru-RU" sz="2400" dirty="0">
                <a:latin typeface="+mn-lt"/>
              </a:rPr>
              <a:t>знания о мире и практика взаимодействия с окружающим миром;</a:t>
            </a:r>
            <a:r>
              <a:rPr lang="ru-RU" altLang="ru-RU" sz="2400" dirty="0" smtClean="0">
                <a:latin typeface="+mn-lt"/>
              </a:rPr>
              <a:t/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solidFill>
                  <a:srgbClr val="0070C0"/>
                </a:solidFill>
                <a:latin typeface="+mn-lt"/>
              </a:rPr>
              <a:t>Основы </a:t>
            </a:r>
            <a:r>
              <a:rPr lang="ru-RU" altLang="ru-RU" sz="2400" dirty="0">
                <a:solidFill>
                  <a:srgbClr val="0070C0"/>
                </a:solidFill>
                <a:latin typeface="+mn-lt"/>
              </a:rPr>
              <a:t>религиозных культур и светской этики – </a:t>
            </a:r>
            <a:r>
              <a:rPr lang="ru-RU" altLang="ru-RU" sz="2400" dirty="0">
                <a:solidFill>
                  <a:schemeClr val="tx1"/>
                </a:solidFill>
                <a:latin typeface="+mn-lt"/>
              </a:rPr>
              <a:t>знание норм светской и религиозной морали, понимание значения нравственности, веры и религии в жизни человека и общества и практика применения этих знаний в </a:t>
            </a:r>
            <a:r>
              <a:rPr lang="ru-RU" altLang="ru-RU" sz="2400" dirty="0" smtClean="0">
                <a:solidFill>
                  <a:schemeClr val="tx1"/>
                </a:solidFill>
                <a:latin typeface="+mn-lt"/>
              </a:rPr>
              <a:t>жизни</a:t>
            </a:r>
            <a:r>
              <a:rPr lang="ru-RU" altLang="ru-RU" sz="2400" dirty="0">
                <a:solidFill>
                  <a:srgbClr val="0070C0"/>
                </a:solidFill>
                <a:latin typeface="+mn-lt"/>
              </a:rPr>
              <a:t/>
            </a:r>
            <a:br>
              <a:rPr lang="ru-RU" altLang="ru-RU" sz="2400" dirty="0">
                <a:solidFill>
                  <a:srgbClr val="0070C0"/>
                </a:solidFill>
                <a:latin typeface="+mn-lt"/>
              </a:rPr>
            </a:b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38574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altLang="ru-RU" sz="3600" b="1" dirty="0" smtClean="0">
                <a:solidFill>
                  <a:srgbClr val="002060"/>
                </a:solidFill>
              </a:rPr>
              <a:t>Области ОБРАЗОВАНИЯ</a:t>
            </a:r>
            <a:r>
              <a:rPr lang="ru-RU" altLang="ru-RU" sz="3600" b="1" dirty="0" smtClean="0">
                <a:solidFill>
                  <a:srgbClr val="00B0F0"/>
                </a:solidFill>
              </a:rPr>
              <a:t>:</a:t>
            </a:r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8072494" cy="5357850"/>
          </a:xfrm>
        </p:spPr>
        <p:txBody>
          <a:bodyPr>
            <a:noAutofit/>
          </a:bodyPr>
          <a:lstStyle/>
          <a:p>
            <a:pPr marL="457200" indent="-457200">
              <a:spcBef>
                <a:spcPts val="500"/>
              </a:spcBef>
              <a:spcAft>
                <a:spcPts val="500"/>
              </a:spcAft>
            </a:pP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altLang="ru-RU" sz="2400" dirty="0" smtClean="0"/>
              <a:t>В группу обучающихся с ОВЗ входят дети с различными нарушениями развития:</a:t>
            </a:r>
            <a:br>
              <a:rPr lang="ru-RU" altLang="ru-RU" sz="2400" dirty="0" smtClean="0"/>
            </a:b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altLang="ru-RU" sz="2400" dirty="0" smtClean="0"/>
              <a:t>слуха </a:t>
            </a:r>
            <a:br>
              <a:rPr lang="ru-RU" altLang="ru-RU" sz="2400" dirty="0" smtClean="0"/>
            </a:br>
            <a:r>
              <a:rPr lang="ru-RU" altLang="ru-RU" sz="2400" dirty="0" smtClean="0"/>
              <a:t>зрения </a:t>
            </a:r>
            <a:br>
              <a:rPr lang="ru-RU" altLang="ru-RU" sz="2400" dirty="0" smtClean="0"/>
            </a:br>
            <a:r>
              <a:rPr lang="ru-RU" altLang="ru-RU" sz="2400" dirty="0" smtClean="0"/>
              <a:t>речи (</a:t>
            </a:r>
            <a:r>
              <a:rPr lang="ru-RU" altLang="ru-RU" sz="2400" dirty="0" err="1" smtClean="0"/>
              <a:t>ТНР</a:t>
            </a:r>
            <a:r>
              <a:rPr lang="ru-RU" altLang="ru-RU" sz="2400" dirty="0" smtClean="0"/>
              <a:t>)</a:t>
            </a:r>
            <a:br>
              <a:rPr lang="ru-RU" altLang="ru-RU" sz="2400" dirty="0" smtClean="0"/>
            </a:br>
            <a:r>
              <a:rPr lang="ru-RU" altLang="ru-RU" sz="2400" dirty="0" smtClean="0"/>
              <a:t>опорно-двигательного аппарата (</a:t>
            </a:r>
            <a:r>
              <a:rPr lang="ru-RU" altLang="ru-RU" sz="2400" dirty="0" err="1" smtClean="0"/>
              <a:t>НОДА</a:t>
            </a:r>
            <a:r>
              <a:rPr lang="ru-RU" altLang="ru-RU" sz="2400" dirty="0" smtClean="0"/>
              <a:t>)</a:t>
            </a:r>
            <a:br>
              <a:rPr lang="ru-RU" altLang="ru-RU" sz="2400" dirty="0" smtClean="0"/>
            </a:br>
            <a:r>
              <a:rPr lang="ru-RU" altLang="ru-RU" sz="2400" dirty="0" smtClean="0"/>
              <a:t>задержкой психического развития (</a:t>
            </a:r>
            <a:r>
              <a:rPr lang="ru-RU" altLang="ru-RU" sz="2400" dirty="0" err="1" smtClean="0"/>
              <a:t>ЗПР</a:t>
            </a:r>
            <a:r>
              <a:rPr lang="ru-RU" altLang="ru-RU" sz="2400" dirty="0" smtClean="0"/>
              <a:t>)</a:t>
            </a:r>
            <a:br>
              <a:rPr lang="ru-RU" altLang="ru-RU" sz="2400" dirty="0" smtClean="0"/>
            </a:br>
            <a:r>
              <a:rPr lang="ru-RU" altLang="ru-RU" sz="2400" dirty="0" smtClean="0"/>
              <a:t>умственной отсталостью (</a:t>
            </a:r>
            <a:r>
              <a:rPr lang="ru-RU" altLang="ru-RU" sz="2400" dirty="0" err="1" smtClean="0"/>
              <a:t>УО</a:t>
            </a:r>
            <a:r>
              <a:rPr lang="ru-RU" altLang="ru-RU" sz="2400" dirty="0" smtClean="0"/>
              <a:t>)</a:t>
            </a:r>
            <a:br>
              <a:rPr lang="ru-RU" altLang="ru-RU" sz="2400" dirty="0" smtClean="0"/>
            </a:br>
            <a:r>
              <a:rPr lang="ru-RU" altLang="ru-RU" sz="2400" dirty="0" smtClean="0"/>
              <a:t>расстройствами </a:t>
            </a:r>
            <a:r>
              <a:rPr lang="ru-RU" altLang="ru-RU" sz="2400" dirty="0" err="1" smtClean="0"/>
              <a:t>аутистического</a:t>
            </a:r>
            <a:r>
              <a:rPr lang="ru-RU" altLang="ru-RU" sz="2400" dirty="0" smtClean="0"/>
              <a:t> спектра (РАС)</a:t>
            </a:r>
            <a:br>
              <a:rPr lang="ru-RU" alt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626424" cy="4903440"/>
          </a:xfrm>
        </p:spPr>
        <p:txBody>
          <a:bodyPr/>
          <a:lstStyle/>
          <a:p>
            <a:r>
              <a:rPr lang="ru-RU" altLang="ru-RU" dirty="0">
                <a:solidFill>
                  <a:srgbClr val="0070C0"/>
                </a:solidFill>
                <a:ea typeface="+mj-ea"/>
                <a:cs typeface="+mj-cs"/>
              </a:rPr>
              <a:t>Искусство - </a:t>
            </a:r>
            <a:r>
              <a:rPr lang="ru-RU" altLang="ru-RU" dirty="0">
                <a:solidFill>
                  <a:prstClr val="black"/>
                </a:solidFill>
                <a:ea typeface="+mj-ea"/>
                <a:cs typeface="+mj-cs"/>
              </a:rPr>
              <a:t>знания и умения в области искусств и практика их применения в быту и творчестве;</a:t>
            </a:r>
            <a:br>
              <a:rPr lang="ru-RU" altLang="ru-RU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altLang="ru-RU" dirty="0">
                <a:solidFill>
                  <a:srgbClr val="0070C0"/>
                </a:solidFill>
                <a:ea typeface="+mj-ea"/>
                <a:cs typeface="+mj-cs"/>
              </a:rPr>
              <a:t>Физическая культура </a:t>
            </a:r>
            <a:r>
              <a:rPr lang="ru-RU" altLang="ru-RU" dirty="0">
                <a:solidFill>
                  <a:prstClr val="black"/>
                </a:solidFill>
                <a:ea typeface="+mj-ea"/>
                <a:cs typeface="+mj-cs"/>
              </a:rPr>
              <a:t>- знания о человеке, своих возможностях и ограничениях и практика здорового образа жизни, физического самосовершенствования;</a:t>
            </a:r>
            <a:br>
              <a:rPr lang="ru-RU" altLang="ru-RU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altLang="ru-RU" dirty="0">
                <a:solidFill>
                  <a:srgbClr val="0070C0"/>
                </a:solidFill>
                <a:ea typeface="+mj-ea"/>
                <a:cs typeface="+mj-cs"/>
              </a:rPr>
              <a:t>Технологии </a:t>
            </a:r>
            <a:r>
              <a:rPr lang="ru-RU" altLang="ru-RU" dirty="0">
                <a:solidFill>
                  <a:prstClr val="black"/>
                </a:solidFill>
                <a:ea typeface="+mj-ea"/>
                <a:cs typeface="+mj-cs"/>
              </a:rPr>
              <a:t>- основы предметно-практической и трудовой деятельности, информационные технологии и практика их применения.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5320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429684" cy="3571900"/>
          </a:xfrm>
        </p:spPr>
        <p:txBody>
          <a:bodyPr>
            <a:noAutofit/>
          </a:bodyPr>
          <a:lstStyle/>
          <a:p>
            <a:pPr algn="just"/>
            <a:r>
              <a:rPr lang="ru-RU" altLang="ru-RU" sz="3200" dirty="0" smtClean="0">
                <a:latin typeface="+mn-lt"/>
              </a:rPr>
              <a:t>рассматривается в структуре каждой образовательной области как овладение знаниями, умениями и навыками, </a:t>
            </a:r>
            <a:r>
              <a:rPr lang="ru-RU" altLang="ru-RU" sz="3200" b="1" dirty="0" smtClean="0">
                <a:latin typeface="+mn-lt"/>
              </a:rPr>
              <a:t>уже сейчас необходимыми </a:t>
            </a:r>
            <a:r>
              <a:rPr lang="ru-RU" altLang="ru-RU" sz="3200" dirty="0" smtClean="0">
                <a:latin typeface="+mn-lt"/>
              </a:rPr>
              <a:t>ребенку с ограниченными возможностями здоровья в обыденной жизни. </a:t>
            </a:r>
            <a:br>
              <a:rPr lang="ru-RU" altLang="ru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8143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3200" b="1" dirty="0" smtClean="0">
                <a:solidFill>
                  <a:srgbClr val="002060"/>
                </a:solidFill>
              </a:rPr>
              <a:t>Компонент «жизненной компетенции»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>
          <a:xfrm>
            <a:off x="285720" y="785794"/>
            <a:ext cx="8572560" cy="4857784"/>
          </a:xfrm>
        </p:spPr>
        <p:txBody>
          <a:bodyPr>
            <a:normAutofit/>
          </a:bodyPr>
          <a:lstStyle/>
          <a:p>
            <a:pPr algn="just">
              <a:buFont typeface="Times New Roman" pitchFamily="18" charset="0"/>
              <a:buNone/>
            </a:pPr>
            <a:r>
              <a:rPr lang="ru-RU" altLang="ru-RU" sz="2800" dirty="0" smtClean="0">
                <a:latin typeface="+mn-lt"/>
              </a:rPr>
              <a:t>Если овладение </a:t>
            </a:r>
            <a:r>
              <a:rPr lang="ru-RU" altLang="ru-RU" sz="2800" b="1" u="sng" dirty="0" smtClean="0">
                <a:latin typeface="+mn-lt"/>
              </a:rPr>
              <a:t>академическими</a:t>
            </a:r>
            <a:r>
              <a:rPr lang="ru-RU" altLang="ru-RU" sz="2800" u="sng" dirty="0" smtClean="0">
                <a:latin typeface="+mn-lt"/>
              </a:rPr>
              <a:t> </a:t>
            </a:r>
            <a:r>
              <a:rPr lang="ru-RU" altLang="ru-RU" sz="2800" dirty="0" smtClean="0">
                <a:latin typeface="+mn-lt"/>
              </a:rPr>
              <a:t>знаниями, умениями и навыками направлено преимущественно на обеспечение его будущей реализации, то формируемая </a:t>
            </a:r>
            <a:r>
              <a:rPr lang="ru-RU" altLang="ru-RU" sz="2800" b="1" u="sng" dirty="0" smtClean="0">
                <a:latin typeface="+mn-lt"/>
              </a:rPr>
              <a:t>жизненная компетенция</a:t>
            </a:r>
            <a:r>
              <a:rPr lang="ru-RU" altLang="ru-RU" sz="2800" b="1" dirty="0" smtClean="0">
                <a:latin typeface="+mn-lt"/>
              </a:rPr>
              <a:t> </a:t>
            </a:r>
            <a:r>
              <a:rPr lang="ru-RU" altLang="ru-RU" sz="2800" dirty="0" smtClean="0">
                <a:latin typeface="+mn-lt"/>
              </a:rPr>
              <a:t>обеспечивает развитие отношений с окружением в настоящем. При этом движущей силой развития жизненной компетенции становится также опережающая на личные возможности ребёнка интеграция в более сложное социальное окружение.</a:t>
            </a:r>
            <a:endParaRPr lang="ru-RU" altLang="ru-RU" dirty="0" smtClean="0"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85926"/>
            <a:ext cx="9144000" cy="5357826"/>
          </a:xfrm>
        </p:spPr>
        <p:txBody>
          <a:bodyPr>
            <a:no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r>
              <a:rPr lang="ru-RU" altLang="ru-RU" sz="2400" dirty="0" smtClean="0">
                <a:latin typeface="+mn-lt"/>
              </a:rPr>
              <a:t>          1.  Развитие адекватных представлений о собственных возможностях и ограничениях, о насущно необходимом жизнеобеспечении, способности вступать в коммуникацию со взрослыми по вопросам медицинского сопровождения и созданию специальных условий для пребывания в школе, своих нуждах и правах в организации обучения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>2. Овладение социально-бытовыми умениями, используемыми в повседневной жизни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>3. Овладение навыками коммуникации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>4. Дифференциация и осмысление картины мира, ее временно-пространственной организации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>5. Осмысление своего социального окружения и освоению соответствующих возрасту системы ценностей и социальных ролей</a:t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dirty="0" smtClean="0">
                <a:latin typeface="+mn-lt"/>
              </a:rPr>
              <a:t/>
            </a:r>
            <a:br>
              <a:rPr lang="ru-RU" alt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0"/>
            <a:ext cx="7543800" cy="12858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sz="2800" b="1" dirty="0" smtClean="0">
                <a:solidFill>
                  <a:srgbClr val="002060"/>
                </a:solidFill>
              </a:rPr>
              <a:t>Специальная работа по формированию «жизненной компетенции»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357166"/>
            <a:ext cx="7543800" cy="121444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Требования к содержанию основных образовательных программ</a:t>
            </a:r>
            <a:endParaRPr lang="ru-RU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1571612"/>
            <a:ext cx="8096280" cy="1928826"/>
          </a:xfrm>
        </p:spPr>
        <p:txBody>
          <a:bodyPr>
            <a:normAutofit fontScale="90000"/>
          </a:bodyPr>
          <a:lstStyle/>
          <a:p>
            <a:pPr marL="273050" indent="-273050" eaLnBrk="1" hangingPunct="1"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§"/>
              <a:defRPr/>
            </a:pPr>
            <a:endParaRPr lang="ru-RU" sz="3300" b="1" i="1" dirty="0" smtClean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3050" indent="-273050" eaLnBrk="1" hangingPunct="1"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§"/>
              <a:defRPr/>
            </a:pPr>
            <a:endParaRPr lang="ru-RU" sz="3300" b="1" i="1" dirty="0" smtClean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3050" indent="-273050">
              <a:spcAft>
                <a:spcPct val="0"/>
              </a:spcAft>
              <a:buClr>
                <a:schemeClr val="bg1"/>
              </a:buClr>
              <a:buFont typeface="Wingdings" pitchFamily="2" charset="2"/>
              <a:buChar char="§"/>
              <a:defRPr/>
            </a:pP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Компоненты жизненной компетенции и академических знаний отражены в:</a:t>
            </a: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3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3050" indent="-273050" eaLnBrk="1" hangingPunct="1">
              <a:spcAft>
                <a:spcPct val="0"/>
              </a:spcAft>
              <a:buFont typeface="Wingdings" pitchFamily="2" charset="2"/>
              <a:buChar char=""/>
              <a:defRPr/>
            </a:pPr>
            <a:endParaRPr lang="ru-RU" dirty="0" smtClean="0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57188" y="2286000"/>
            <a:ext cx="4070350" cy="1719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solidFill>
                <a:srgbClr val="00B0F0"/>
              </a:solidFill>
              <a:latin typeface="Century Schoolbook" pitchFamily="18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71500" y="2714625"/>
            <a:ext cx="3810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defRPr/>
            </a:pPr>
            <a:r>
              <a:rPr lang="ru-RU" sz="28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n-ea"/>
              </a:rPr>
              <a:t>учебных программах  </a:t>
            </a:r>
            <a:endParaRPr lang="ru-RU" sz="2800" b="1" dirty="0">
              <a:latin typeface="Arial" panose="020B0604020202020204" pitchFamily="34" charset="0"/>
              <a:ea typeface="+mn-ea"/>
            </a:endParaRPr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714875" y="2357438"/>
            <a:ext cx="3744913" cy="2295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entury Schoolbook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714875" y="2643188"/>
            <a:ext cx="4000500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defRPr/>
            </a:pPr>
            <a:r>
              <a:rPr lang="ru-RU" sz="28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n-ea"/>
              </a:rPr>
              <a:t>программах </a:t>
            </a:r>
            <a:r>
              <a:rPr lang="ru-RU" sz="28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n-ea"/>
              </a:rPr>
              <a:t>внеурочной  </a:t>
            </a:r>
            <a:r>
              <a:rPr lang="ru-RU" sz="28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+mn-ea"/>
              </a:rPr>
              <a:t>деятельности  </a:t>
            </a:r>
            <a:endParaRPr lang="ru-RU" sz="2800" b="1" dirty="0">
              <a:latin typeface="Arial" panose="020B0604020202020204" pitchFamily="34" charset="0"/>
              <a:ea typeface="+mn-ea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763713" y="4292600"/>
            <a:ext cx="4070350" cy="1719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2400" b="1" i="1">
                <a:solidFill>
                  <a:srgbClr val="00222E"/>
                </a:solidFill>
              </a:rPr>
              <a:t>программе </a:t>
            </a:r>
          </a:p>
          <a:p>
            <a:pPr algn="ctr" eaLnBrk="1" hangingPunct="1"/>
            <a:r>
              <a:rPr lang="ru-RU" altLang="ru-RU" sz="2400" b="1" i="1">
                <a:solidFill>
                  <a:srgbClr val="00222E"/>
                </a:solidFill>
              </a:rPr>
              <a:t>коррекционной </a:t>
            </a:r>
          </a:p>
          <a:p>
            <a:pPr algn="ctr" eaLnBrk="1" hangingPunct="1"/>
            <a:r>
              <a:rPr lang="ru-RU" altLang="ru-RU" sz="2400" b="1" i="1">
                <a:solidFill>
                  <a:srgbClr val="00222E"/>
                </a:solidFill>
              </a:rPr>
              <a:t>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432376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094"/>
                <a:gridCol w="1608094"/>
                <a:gridCol w="1632012"/>
                <a:gridCol w="1584176"/>
              </a:tblGrid>
              <a:tr h="3256136">
                <a:tc>
                  <a:txBody>
                    <a:bodyPr/>
                    <a:lstStyle/>
                    <a:p>
                      <a:endParaRPr lang="ru-RU" sz="8000" dirty="0" smtClean="0"/>
                    </a:p>
                    <a:p>
                      <a:r>
                        <a:rPr lang="en-US" sz="8000" dirty="0" smtClean="0"/>
                        <a:t>A</a:t>
                      </a:r>
                      <a:endParaRPr lang="ru-RU" sz="8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r>
                        <a:rPr lang="ru-RU" sz="2000" dirty="0" smtClean="0"/>
                        <a:t>              ж</a:t>
                      </a:r>
                      <a:endParaRPr lang="ru-RU" sz="20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6000" dirty="0" smtClean="0"/>
                    </a:p>
                    <a:p>
                      <a:r>
                        <a:rPr lang="ru-RU" sz="6000" dirty="0" smtClean="0"/>
                        <a:t>А</a:t>
                      </a:r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4000" dirty="0" smtClean="0"/>
                        <a:t>       ж</a:t>
                      </a:r>
                      <a:endParaRPr lang="ru-RU" sz="40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 smtClean="0"/>
                    </a:p>
                    <a:p>
                      <a:r>
                        <a:rPr lang="ru-RU" sz="4000" dirty="0" smtClean="0"/>
                        <a:t>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6000" dirty="0" smtClean="0"/>
                        <a:t>    ж</a:t>
                      </a:r>
                      <a:endParaRPr lang="ru-RU" sz="6000" dirty="0"/>
                    </a:p>
                  </a:txBody>
                  <a:tcPr>
                    <a:solidFill>
                      <a:srgbClr val="9C12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</a:t>
                      </a:r>
                    </a:p>
                    <a:p>
                      <a:r>
                        <a:rPr lang="ru-RU" sz="8000" dirty="0" smtClean="0"/>
                        <a:t>  ж</a:t>
                      </a:r>
                      <a:endParaRPr lang="ru-RU" sz="8000" dirty="0"/>
                    </a:p>
                  </a:txBody>
                  <a:tcPr>
                    <a:solidFill>
                      <a:srgbClr val="F468EA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4522" y="527978"/>
            <a:ext cx="63947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Соотношение компонентов 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 Х.1                     Х.2                    </a:t>
            </a:r>
            <a:r>
              <a:rPr lang="ru-RU" b="1" dirty="0">
                <a:solidFill>
                  <a:srgbClr val="002060"/>
                </a:solidFill>
              </a:rPr>
              <a:t>Х.3         </a:t>
            </a:r>
            <a:r>
              <a:rPr lang="ru-RU" b="1" dirty="0" smtClean="0">
                <a:solidFill>
                  <a:srgbClr val="002060"/>
                </a:solidFill>
              </a:rPr>
              <a:t>              </a:t>
            </a:r>
            <a:r>
              <a:rPr lang="ru-RU" b="1" dirty="0">
                <a:solidFill>
                  <a:srgbClr val="002060"/>
                </a:solidFill>
              </a:rPr>
              <a:t>Х.4 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1547664" y="1412776"/>
            <a:ext cx="6394747" cy="3428811"/>
          </a:xfrm>
          <a:custGeom>
            <a:avLst/>
            <a:gdLst>
              <a:gd name="connsiteX0" fmla="*/ 0 w 6394747"/>
              <a:gd name="connsiteY0" fmla="*/ 3428811 h 3428811"/>
              <a:gd name="connsiteX1" fmla="*/ 313508 w 6394747"/>
              <a:gd name="connsiteY1" fmla="*/ 2862754 h 3428811"/>
              <a:gd name="connsiteX2" fmla="*/ 783771 w 6394747"/>
              <a:gd name="connsiteY2" fmla="*/ 2897588 h 3428811"/>
              <a:gd name="connsiteX3" fmla="*/ 1079863 w 6394747"/>
              <a:gd name="connsiteY3" fmla="*/ 2488285 h 3428811"/>
              <a:gd name="connsiteX4" fmla="*/ 1802674 w 6394747"/>
              <a:gd name="connsiteY4" fmla="*/ 2470868 h 3428811"/>
              <a:gd name="connsiteX5" fmla="*/ 2203268 w 6394747"/>
              <a:gd name="connsiteY5" fmla="*/ 2018022 h 3428811"/>
              <a:gd name="connsiteX6" fmla="*/ 2969623 w 6394747"/>
              <a:gd name="connsiteY6" fmla="*/ 2070274 h 3428811"/>
              <a:gd name="connsiteX7" fmla="*/ 3405051 w 6394747"/>
              <a:gd name="connsiteY7" fmla="*/ 1495508 h 3428811"/>
              <a:gd name="connsiteX8" fmla="*/ 4180114 w 6394747"/>
              <a:gd name="connsiteY8" fmla="*/ 1539051 h 3428811"/>
              <a:gd name="connsiteX9" fmla="*/ 4450080 w 6394747"/>
              <a:gd name="connsiteY9" fmla="*/ 938159 h 3428811"/>
              <a:gd name="connsiteX10" fmla="*/ 5146765 w 6394747"/>
              <a:gd name="connsiteY10" fmla="*/ 912034 h 3428811"/>
              <a:gd name="connsiteX11" fmla="*/ 5477691 w 6394747"/>
              <a:gd name="connsiteY11" fmla="*/ 485314 h 3428811"/>
              <a:gd name="connsiteX12" fmla="*/ 5886994 w 6394747"/>
              <a:gd name="connsiteY12" fmla="*/ 398228 h 3428811"/>
              <a:gd name="connsiteX13" fmla="*/ 6357257 w 6394747"/>
              <a:gd name="connsiteY13" fmla="*/ 32468 h 3428811"/>
              <a:gd name="connsiteX14" fmla="*/ 6331131 w 6394747"/>
              <a:gd name="connsiteY14" fmla="*/ 41176 h 342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394747" h="3428811">
                <a:moveTo>
                  <a:pt x="0" y="3428811"/>
                </a:moveTo>
                <a:cubicBezTo>
                  <a:pt x="91440" y="3190051"/>
                  <a:pt x="182880" y="2951291"/>
                  <a:pt x="313508" y="2862754"/>
                </a:cubicBezTo>
                <a:cubicBezTo>
                  <a:pt x="444136" y="2774217"/>
                  <a:pt x="656045" y="2959999"/>
                  <a:pt x="783771" y="2897588"/>
                </a:cubicBezTo>
                <a:cubicBezTo>
                  <a:pt x="911497" y="2835177"/>
                  <a:pt x="910046" y="2559405"/>
                  <a:pt x="1079863" y="2488285"/>
                </a:cubicBezTo>
                <a:cubicBezTo>
                  <a:pt x="1249680" y="2417165"/>
                  <a:pt x="1615440" y="2549245"/>
                  <a:pt x="1802674" y="2470868"/>
                </a:cubicBezTo>
                <a:cubicBezTo>
                  <a:pt x="1989908" y="2392491"/>
                  <a:pt x="2008777" y="2084788"/>
                  <a:pt x="2203268" y="2018022"/>
                </a:cubicBezTo>
                <a:cubicBezTo>
                  <a:pt x="2397760" y="1951256"/>
                  <a:pt x="2769326" y="2157360"/>
                  <a:pt x="2969623" y="2070274"/>
                </a:cubicBezTo>
                <a:cubicBezTo>
                  <a:pt x="3169920" y="1983188"/>
                  <a:pt x="3203303" y="1584045"/>
                  <a:pt x="3405051" y="1495508"/>
                </a:cubicBezTo>
                <a:cubicBezTo>
                  <a:pt x="3606799" y="1406971"/>
                  <a:pt x="4005943" y="1631942"/>
                  <a:pt x="4180114" y="1539051"/>
                </a:cubicBezTo>
                <a:cubicBezTo>
                  <a:pt x="4354286" y="1446159"/>
                  <a:pt x="4288972" y="1042662"/>
                  <a:pt x="4450080" y="938159"/>
                </a:cubicBezTo>
                <a:cubicBezTo>
                  <a:pt x="4611189" y="833656"/>
                  <a:pt x="4975497" y="987508"/>
                  <a:pt x="5146765" y="912034"/>
                </a:cubicBezTo>
                <a:cubicBezTo>
                  <a:pt x="5318033" y="836560"/>
                  <a:pt x="5354320" y="570948"/>
                  <a:pt x="5477691" y="485314"/>
                </a:cubicBezTo>
                <a:cubicBezTo>
                  <a:pt x="5601062" y="399680"/>
                  <a:pt x="5740400" y="473702"/>
                  <a:pt x="5886994" y="398228"/>
                </a:cubicBezTo>
                <a:cubicBezTo>
                  <a:pt x="6033588" y="322754"/>
                  <a:pt x="6283234" y="91977"/>
                  <a:pt x="6357257" y="32468"/>
                </a:cubicBezTo>
                <a:cubicBezTo>
                  <a:pt x="6431280" y="-27041"/>
                  <a:pt x="6381205" y="7067"/>
                  <a:pt x="6331131" y="411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88174" y="5048934"/>
            <a:ext cx="85043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A</a:t>
            </a:r>
            <a:r>
              <a:rPr lang="en-US" sz="2400" dirty="0">
                <a:solidFill>
                  <a:srgbClr val="002060"/>
                </a:solidFill>
              </a:rPr>
              <a:t>–</a:t>
            </a:r>
            <a:r>
              <a:rPr lang="ru-RU" sz="2400" dirty="0">
                <a:solidFill>
                  <a:srgbClr val="002060"/>
                </a:solidFill>
              </a:rPr>
              <a:t>академический компонент; </a:t>
            </a:r>
            <a:r>
              <a:rPr lang="ru-RU" sz="2400" dirty="0" smtClean="0">
                <a:solidFill>
                  <a:srgbClr val="002060"/>
                </a:solidFill>
              </a:rPr>
              <a:t>      </a:t>
            </a:r>
            <a:r>
              <a:rPr lang="ru-RU" sz="2400" b="1" dirty="0" smtClean="0">
                <a:solidFill>
                  <a:srgbClr val="002060"/>
                </a:solidFill>
              </a:rPr>
              <a:t>Ж</a:t>
            </a:r>
            <a:r>
              <a:rPr lang="ru-RU" sz="2400" dirty="0" smtClean="0">
                <a:solidFill>
                  <a:srgbClr val="002060"/>
                </a:solidFill>
              </a:rPr>
              <a:t>–жизненная </a:t>
            </a:r>
            <a:r>
              <a:rPr lang="ru-RU" sz="2400" dirty="0">
                <a:solidFill>
                  <a:srgbClr val="002060"/>
                </a:solidFill>
              </a:rPr>
              <a:t>компетенция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691679" y="5706446"/>
          <a:ext cx="625073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50731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                     100%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5191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62000" y="500042"/>
            <a:ext cx="7543800" cy="157163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Варианты</a:t>
            </a: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специального стандарта образования детей с ОВЗ</a:t>
            </a:r>
            <a:endParaRPr lang="ru-RU" sz="3600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20" y="3000372"/>
            <a:ext cx="8858280" cy="36433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Font typeface="Times New Roman" pitchFamily="18" charset="0"/>
              <a:buNone/>
            </a:pPr>
            <a:r>
              <a:rPr lang="ru-RU" altLang="ru-RU" sz="2800" u="sng" dirty="0" smtClean="0"/>
              <a:t>Каждый вариант должен характеризоваться по основным параметрам: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3600" dirty="0" smtClean="0"/>
              <a:t>результатам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3600" dirty="0" smtClean="0"/>
              <a:t>структуре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3600" dirty="0" smtClean="0"/>
              <a:t>условиям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altLang="ru-RU" sz="3600" b="1" dirty="0" smtClean="0"/>
              <a:t>конечному уровню образования </a:t>
            </a:r>
            <a:r>
              <a:rPr lang="ru-RU" altLang="ru-RU" sz="2600" dirty="0" smtClean="0"/>
              <a:t>(цензовый, нецензовый, индивидуальный)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ctrTitle"/>
          </p:nvPr>
        </p:nvSpPr>
        <p:spPr>
          <a:xfrm>
            <a:off x="1500166" y="285750"/>
            <a:ext cx="6500858" cy="1198563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rgbClr val="002060"/>
                </a:solidFill>
              </a:rPr>
              <a:t>Требования к образовательным результатам</a:t>
            </a:r>
          </a:p>
        </p:txBody>
      </p:sp>
      <p:sp>
        <p:nvSpPr>
          <p:cNvPr id="2150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643050"/>
            <a:ext cx="8572500" cy="5000638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ct val="0"/>
              </a:spcAft>
              <a:buFont typeface="Wingdings 2" pitchFamily="18" charset="2"/>
              <a:buNone/>
            </a:pPr>
            <a:r>
              <a:rPr lang="ru-RU" altLang="ru-RU" dirty="0" smtClean="0">
                <a:solidFill>
                  <a:schemeClr val="tx1"/>
                </a:solidFill>
              </a:rPr>
              <a:t>Результаты освоения основной образовательной программы предлагается оценивать по завершению каждой из ступеней школьного образования</a:t>
            </a:r>
          </a:p>
          <a:p>
            <a:pPr algn="l" eaLnBrk="1" hangingPunct="1">
              <a:spcAft>
                <a:spcPct val="0"/>
              </a:spcAft>
              <a:buFont typeface="Arial" charset="0"/>
              <a:buChar char="•"/>
            </a:pPr>
            <a:r>
              <a:rPr lang="ru-RU" altLang="ru-RU" b="1" i="1" dirty="0" smtClean="0">
                <a:solidFill>
                  <a:schemeClr val="tx1"/>
                </a:solidFill>
              </a:rPr>
              <a:t>что ребенок должен знать и уметь на данной ступени образования; </a:t>
            </a:r>
          </a:p>
          <a:p>
            <a:pPr algn="l" eaLnBrk="1" hangingPunct="1">
              <a:spcAft>
                <a:spcPct val="0"/>
              </a:spcAft>
              <a:buFont typeface="Arial" charset="0"/>
              <a:buChar char="•"/>
            </a:pPr>
            <a:endParaRPr lang="ru-RU" altLang="ru-RU" b="1" i="1" dirty="0" smtClean="0">
              <a:solidFill>
                <a:schemeClr val="tx1"/>
              </a:solidFill>
            </a:endParaRPr>
          </a:p>
          <a:p>
            <a:pPr algn="l" eaLnBrk="1" hangingPunct="1">
              <a:spcAft>
                <a:spcPct val="0"/>
              </a:spcAft>
              <a:buFont typeface="Arial" charset="0"/>
              <a:buChar char="•"/>
            </a:pPr>
            <a:r>
              <a:rPr lang="ru-RU" altLang="ru-RU" b="1" i="1" dirty="0" smtClean="0">
                <a:solidFill>
                  <a:schemeClr val="tx1"/>
                </a:solidFill>
              </a:rPr>
              <a:t>что из полученных знаний и умений он может и должен применять на практике;</a:t>
            </a:r>
          </a:p>
          <a:p>
            <a:pPr algn="l" eaLnBrk="1" hangingPunct="1">
              <a:spcAft>
                <a:spcPct val="0"/>
              </a:spcAft>
              <a:buFont typeface="Arial" charset="0"/>
              <a:buChar char="•"/>
            </a:pPr>
            <a:endParaRPr lang="ru-RU" altLang="ru-RU" b="1" i="1" dirty="0" smtClean="0">
              <a:solidFill>
                <a:schemeClr val="tx1"/>
              </a:solidFill>
            </a:endParaRPr>
          </a:p>
          <a:p>
            <a:pPr algn="l" eaLnBrk="1" hangingPunct="1">
              <a:spcAft>
                <a:spcPct val="0"/>
              </a:spcAft>
              <a:buFont typeface="Arial" charset="0"/>
              <a:buChar char="•"/>
            </a:pPr>
            <a:r>
              <a:rPr lang="ru-RU" altLang="ru-RU" b="1" i="1" dirty="0" smtClean="0">
                <a:solidFill>
                  <a:schemeClr val="tx1"/>
                </a:solidFill>
              </a:rPr>
              <a:t>насколько активно, свободно и творчески он их применяет </a:t>
            </a:r>
          </a:p>
          <a:p>
            <a:pPr algn="l" eaLnBrk="1" hangingPunct="1">
              <a:spcAft>
                <a:spcPct val="0"/>
              </a:spcAft>
              <a:buFont typeface="Arial" charset="0"/>
              <a:buChar char="•"/>
            </a:pPr>
            <a:endParaRPr lang="ru-RU" alt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52928" cy="3600400"/>
          </a:xfrm>
        </p:spPr>
        <p:txBody>
          <a:bodyPr>
            <a:noAutofit/>
          </a:bodyPr>
          <a:lstStyle/>
          <a:p>
            <a:pPr algn="just"/>
            <a:r>
              <a:rPr lang="ru-RU" sz="3400" b="1" dirty="0" smtClean="0">
                <a:solidFill>
                  <a:srgbClr val="002060"/>
                </a:solidFill>
                <a:latin typeface="+mn-lt"/>
              </a:rPr>
              <a:t>ФГОС обучающихся с ОВЗ </a:t>
            </a:r>
            <a:r>
              <a:rPr lang="ru-RU" sz="3400" dirty="0" smtClean="0">
                <a:solidFill>
                  <a:srgbClr val="000000"/>
                </a:solidFill>
                <a:latin typeface="+mn-lt"/>
                <a:ea typeface="Times New Roman"/>
              </a:rPr>
              <a:t>предусматривает возможность перехода </a:t>
            </a:r>
            <a:r>
              <a:rPr lang="ru-RU" sz="3400" dirty="0">
                <a:solidFill>
                  <a:srgbClr val="000000"/>
                </a:solidFill>
                <a:latin typeface="+mn-lt"/>
                <a:ea typeface="Times New Roman"/>
              </a:rPr>
              <a:t>с одного варианта на другой – с учетом мнения родителей, педагогов и позиции психолого-медико-педагогической комиссии</a:t>
            </a:r>
            <a:endParaRPr lang="ru-RU" sz="3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281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036496" cy="6264696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3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Первый вариант 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образовательной программы </a:t>
            </a:r>
            <a:r>
              <a:rPr lang="ru-RU" sz="3000" dirty="0" smtClean="0">
                <a:latin typeface="Times New Roman"/>
                <a:ea typeface="Calibri"/>
                <a:cs typeface="Times New Roman"/>
              </a:rPr>
              <a:t>(1) 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адресован обучающимся с ограниченными возможностями здоровья, достигшим к моменту поступления в школу уровня развития, близкого возрастной норме, и имеющим положительный опыт общения со сверстниками без ограничений здоровья. Обучающийся с ограниченными возможностями здоровья получает образование, сопоставимое с образованием здоровых сверстников, находясь в их среде, и в те же календарные сроки. </a:t>
            </a:r>
            <a:br>
              <a:rPr lang="ru-RU" sz="3000" dirty="0">
                <a:latin typeface="Times New Roman"/>
                <a:ea typeface="Calibri"/>
                <a:cs typeface="Times New Roman"/>
              </a:rPr>
            </a:br>
            <a:r>
              <a:rPr lang="ru-RU" sz="3000" dirty="0">
                <a:latin typeface="Times New Roman"/>
                <a:ea typeface="Calibri"/>
                <a:cs typeface="Times New Roman"/>
              </a:rPr>
              <a:t>Стандарт предъявляет требования к результатам освоения АООП: личностным, </a:t>
            </a:r>
            <a:r>
              <a:rPr lang="ru-RU" sz="3000" dirty="0" err="1">
                <a:latin typeface="Times New Roman"/>
                <a:ea typeface="Calibri"/>
                <a:cs typeface="Times New Roman"/>
              </a:rPr>
              <a:t>метапредметным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 и предметным</a:t>
            </a:r>
            <a:endParaRPr lang="ru-RU" sz="3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514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496944" cy="5479504"/>
          </a:xfrm>
        </p:spPr>
        <p:txBody>
          <a:bodyPr>
            <a:normAutofit/>
          </a:bodyPr>
          <a:lstStyle/>
          <a:p>
            <a:pPr indent="342900" algn="just">
              <a:lnSpc>
                <a:spcPct val="115000"/>
              </a:lnSpc>
              <a:spcAft>
                <a:spcPts val="0"/>
              </a:spcAft>
            </a:pPr>
            <a:r>
              <a:rPr lang="ru-RU" sz="2700" dirty="0" smtClean="0"/>
              <a:t>Статья 11, ч.6 ФЗ «Об образовании в РФ» №273</a:t>
            </a:r>
            <a:br>
              <a:rPr lang="ru-RU" sz="2700" dirty="0" smtClean="0"/>
            </a:br>
            <a:r>
              <a:rPr lang="ru-RU" sz="2700" dirty="0" smtClean="0"/>
              <a:t>«</a:t>
            </a:r>
            <a:r>
              <a:rPr lang="ru-RU" sz="27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27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целях обеспечения реализации права на образование обучающихся с ОВЗ устанавливаются федеральные государственные образовательные стандарты (далее – ФГОС)</a:t>
            </a:r>
            <a:r>
              <a:rPr lang="ru-RU" sz="27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образования указанных лиц или в федеральные государственные образовательные стандарты включаются специальные требования.»</a:t>
            </a:r>
            <a:r>
              <a:rPr lang="ru-RU" sz="4400" dirty="0">
                <a:latin typeface="Calibri"/>
                <a:ea typeface="Calibri"/>
                <a:cs typeface="Times New Roman"/>
              </a:rPr>
              <a:t/>
            </a:r>
            <a:br>
              <a:rPr lang="ru-RU" sz="44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93892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424936" cy="5616624"/>
          </a:xfrm>
        </p:spPr>
        <p:txBody>
          <a:bodyPr>
            <a:noAutofit/>
          </a:bodyPr>
          <a:lstStyle/>
          <a:p>
            <a:pPr algn="just">
              <a:spcAft>
                <a:spcPts val="100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</a:rPr>
              <a:t>По второму варианту </a:t>
            </a:r>
            <a:r>
              <a:rPr lang="ru-RU" sz="3200" dirty="0">
                <a:latin typeface="Times New Roman"/>
                <a:ea typeface="Calibri"/>
              </a:rPr>
              <a:t>образовательной программы </a:t>
            </a:r>
            <a:r>
              <a:rPr lang="ru-RU" sz="3200" dirty="0" smtClean="0">
                <a:latin typeface="Times New Roman"/>
                <a:ea typeface="Calibri"/>
              </a:rPr>
              <a:t>(2) </a:t>
            </a:r>
            <a:r>
              <a:rPr lang="ru-RU" sz="3200" dirty="0">
                <a:latin typeface="Times New Roman"/>
                <a:ea typeface="Calibri"/>
              </a:rPr>
              <a:t>обучающийся с ограниченными возможностями здоровья получает образование, сопоставимое по итоговым достижениям к моменту завершения школьного обучения с образованием здоровых сверстников, но в более пролонгированные календарные сроки, которые определяются Стандартом для каждой категории </a:t>
            </a:r>
            <a:r>
              <a:rPr lang="ru-RU" sz="3200" dirty="0" smtClean="0">
                <a:latin typeface="Times New Roman"/>
                <a:ea typeface="Calibri"/>
              </a:rPr>
              <a:t>обучающихся. Стандарт </a:t>
            </a:r>
            <a:r>
              <a:rPr lang="ru-RU" sz="3200" dirty="0">
                <a:latin typeface="Times New Roman"/>
                <a:ea typeface="Calibri"/>
              </a:rPr>
              <a:t>предъявляет требования к результатам освоения АООП: личностным, </a:t>
            </a:r>
            <a:r>
              <a:rPr lang="ru-RU" sz="3200" dirty="0" err="1">
                <a:latin typeface="Times New Roman"/>
                <a:ea typeface="Calibri"/>
              </a:rPr>
              <a:t>метапредметным</a:t>
            </a:r>
            <a:r>
              <a:rPr lang="ru-RU" sz="3200" dirty="0">
                <a:latin typeface="Times New Roman"/>
                <a:ea typeface="Calibri"/>
              </a:rPr>
              <a:t> и предметным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03275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424936" cy="5544616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 третьему варианту 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образовательной программы </a:t>
            </a:r>
            <a:r>
              <a:rPr lang="ru-RU" sz="3000" dirty="0" smtClean="0">
                <a:latin typeface="Times New Roman"/>
                <a:ea typeface="Calibri"/>
                <a:cs typeface="Times New Roman"/>
              </a:rPr>
              <a:t>(3) </a:t>
            </a:r>
            <a:r>
              <a:rPr lang="ru-RU" sz="3000" dirty="0">
                <a:latin typeface="Times New Roman"/>
                <a:ea typeface="Calibri"/>
                <a:cs typeface="Times New Roman"/>
              </a:rPr>
              <a:t>обучающийся с ограниченными возможностями здоровья получает образование, не сопоставимое по итоговым достижениям к моменту завершения школьного обучения с образованием сверстников без ограничений здоровья, в более пролонгированные календарные сроки, которые определяются Стандартом для каждой категории обучающихся</a:t>
            </a:r>
            <a:r>
              <a:rPr lang="ru-RU" sz="3000" dirty="0" smtClean="0">
                <a:latin typeface="Times New Roman"/>
                <a:ea typeface="Calibri"/>
                <a:cs typeface="Times New Roman"/>
              </a:rPr>
              <a:t>. </a:t>
            </a:r>
            <a:endParaRPr lang="ru-RU" sz="3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32364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424936" cy="5112568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На основе данного варианта создается АООП НОО, которая при необходимости индивидуализируется (СИПР), к которой может быть создано несколько учебных планов, в том числе индивидуальные . Стандарт предъявляет требования к результатам освоения АООП: личностным и предметным.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11600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424936" cy="5976664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/>
                <a:ea typeface="Calibri"/>
              </a:rPr>
              <a:t>По четвёртому варианту </a:t>
            </a:r>
            <a:r>
              <a:rPr lang="ru-RU" sz="3200" dirty="0">
                <a:latin typeface="Times New Roman"/>
                <a:ea typeface="Calibri"/>
              </a:rPr>
              <a:t>образовательной программы </a:t>
            </a:r>
            <a:r>
              <a:rPr lang="ru-RU" sz="3200" dirty="0" smtClean="0">
                <a:latin typeface="Times New Roman"/>
                <a:ea typeface="Calibri"/>
              </a:rPr>
              <a:t>(4) </a:t>
            </a:r>
            <a:r>
              <a:rPr lang="ru-RU" sz="3200" dirty="0">
                <a:latin typeface="Times New Roman"/>
                <a:ea typeface="Calibri"/>
              </a:rPr>
              <a:t>обучающийся с ограниченными возможностями здоровья (</a:t>
            </a:r>
            <a:r>
              <a:rPr lang="ru-RU" sz="3200" dirty="0" smtClean="0">
                <a:latin typeface="Times New Roman"/>
                <a:ea typeface="Calibri"/>
              </a:rPr>
              <a:t>с тяжелыми  </a:t>
            </a:r>
            <a:r>
              <a:rPr lang="ru-RU" sz="3200" dirty="0">
                <a:latin typeface="Times New Roman"/>
                <a:ea typeface="Calibri"/>
              </a:rPr>
              <a:t>множественными нарушениями </a:t>
            </a:r>
            <a:r>
              <a:rPr lang="ru-RU" sz="3200" dirty="0" smtClean="0">
                <a:latin typeface="Times New Roman"/>
                <a:ea typeface="Calibri"/>
              </a:rPr>
              <a:t>развития(ТМНР</a:t>
            </a:r>
            <a:r>
              <a:rPr lang="ru-RU" sz="3200" dirty="0">
                <a:latin typeface="Times New Roman"/>
                <a:ea typeface="Calibri"/>
              </a:rPr>
              <a:t>)) получает образование, которое по содержанию и итоговым достижениям не соотносится к моменту завершения школьного обучения с содержанием и итоговыми достижениями сверстников без ограничений здоровья</a:t>
            </a:r>
            <a:r>
              <a:rPr lang="ru-RU" sz="3200" dirty="0" smtClean="0">
                <a:latin typeface="Times New Roman"/>
                <a:ea typeface="Calibri"/>
              </a:rPr>
              <a:t>, </a:t>
            </a:r>
            <a:r>
              <a:rPr lang="ru-RU" sz="3200" dirty="0">
                <a:latin typeface="Times New Roman"/>
                <a:ea typeface="Calibri"/>
              </a:rPr>
              <a:t>в пролонгированные сроки. </a:t>
            </a:r>
          </a:p>
        </p:txBody>
      </p:sp>
    </p:spTree>
    <p:extLst>
      <p:ext uri="{BB962C8B-B14F-4D97-AF65-F5344CB8AC3E}">
        <p14:creationId xmlns:p14="http://schemas.microsoft.com/office/powerpoint/2010/main" xmlns="" val="37173050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24936" cy="4752528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  <a:ea typeface="Calibri"/>
              </a:rPr>
              <a:t>На основе данного варианта организация разрабатывает специальную индивидуальную программу развития (СИПР), учитывающую индивидуальные образовательные потребности обучающегося. Стандарт предъявляет требования к результатам освоения АООП: личностным и предметным.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71599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8202488" cy="1600200"/>
          </a:xfrm>
        </p:spPr>
        <p:txBody>
          <a:bodyPr>
            <a:noAutofit/>
          </a:bodyPr>
          <a:lstStyle/>
          <a:p>
            <a:pPr algn="just"/>
            <a:r>
              <a:rPr lang="ru-RU" sz="3000" b="1" dirty="0">
                <a:solidFill>
                  <a:srgbClr val="002060"/>
                </a:solidFill>
                <a:latin typeface="+mn-lt"/>
              </a:rPr>
              <a:t>Первый вариант образовательной программы (на </a:t>
            </a:r>
            <a:r>
              <a:rPr lang="ru-RU" sz="3000" b="1" dirty="0" smtClean="0">
                <a:solidFill>
                  <a:srgbClr val="002060"/>
                </a:solidFill>
                <a:latin typeface="+mn-lt"/>
              </a:rPr>
              <a:t>основе ФГОС </a:t>
            </a:r>
            <a:r>
              <a:rPr lang="ru-RU" sz="3000" b="1" dirty="0">
                <a:solidFill>
                  <a:srgbClr val="002060"/>
                </a:solidFill>
                <a:latin typeface="+mn-lt"/>
              </a:rPr>
              <a:t>образования обучающихся </a:t>
            </a:r>
            <a:r>
              <a:rPr lang="ru-RU" sz="3000" b="1" dirty="0" smtClean="0">
                <a:solidFill>
                  <a:srgbClr val="002060"/>
                </a:solidFill>
                <a:latin typeface="+mn-lt"/>
              </a:rPr>
              <a:t>с УО</a:t>
            </a:r>
            <a:r>
              <a:rPr lang="ru-RU" sz="3000" b="1" dirty="0">
                <a:solidFill>
                  <a:srgbClr val="002060"/>
                </a:solidFill>
                <a:latin typeface="Times New Roman"/>
              </a:rPr>
              <a:t> (интеллектуальными нарушениями)</a:t>
            </a:r>
            <a:r>
              <a:rPr lang="ru-RU" sz="30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3000" dirty="0">
                <a:latin typeface="+mn-lt"/>
              </a:rPr>
              <a:t>предполагает, что обучающийся с легкой умственной отсталостью (интеллектуальными нарушениями) получает образование, которое по содержанию и итоговым достижениям не соотносится к моменту завершения школьного обучения с содержанием и итоговыми достижениями сверстников, не имеющих ограничений здоровья, в пролонгированные сроки.</a:t>
            </a:r>
          </a:p>
        </p:txBody>
      </p:sp>
    </p:spTree>
    <p:extLst>
      <p:ext uri="{BB962C8B-B14F-4D97-AF65-F5344CB8AC3E}">
        <p14:creationId xmlns:p14="http://schemas.microsoft.com/office/powerpoint/2010/main" xmlns="" val="38155632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8202488" cy="1600200"/>
          </a:xfrm>
        </p:spPr>
        <p:txBody>
          <a:bodyPr>
            <a:no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3000" dirty="0">
                <a:latin typeface="+mn-lt"/>
                <a:ea typeface="Calibri"/>
                <a:cs typeface="Times New Roman"/>
              </a:rPr>
              <a:t>На основе Стандарта создается АООП, которая при необходимости индивидуализируется (СИПР), к которой может быть создано несколько учебных планов, в том числе индивидуальные учебные планы, учитывающие образовательные потребности групп или отдельных обучающихся с умственной отсталостью.</a:t>
            </a:r>
            <a:br>
              <a:rPr lang="ru-RU" sz="3000" dirty="0">
                <a:latin typeface="+mn-lt"/>
                <a:ea typeface="Calibri"/>
                <a:cs typeface="Times New Roman"/>
              </a:rPr>
            </a:br>
            <a:r>
              <a:rPr lang="ru-RU" sz="3000" dirty="0">
                <a:latin typeface="+mn-lt"/>
                <a:ea typeface="Calibri"/>
                <a:cs typeface="Times New Roman"/>
              </a:rPr>
              <a:t>Стандарт предъявляет требования к результатам освоения АООП: личностным и предметным.</a:t>
            </a:r>
            <a:br>
              <a:rPr lang="ru-RU" sz="3000" dirty="0">
                <a:latin typeface="+mn-lt"/>
                <a:ea typeface="Calibri"/>
                <a:cs typeface="Times New Roman"/>
              </a:rPr>
            </a:br>
            <a:endParaRPr lang="ru-RU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93971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8130480" cy="1600200"/>
          </a:xfrm>
        </p:spPr>
        <p:txBody>
          <a:bodyPr>
            <a:noAutofit/>
          </a:bodyPr>
          <a:lstStyle/>
          <a:p>
            <a:pPr algn="just"/>
            <a:r>
              <a:rPr lang="ru-RU" sz="3000" b="1" dirty="0">
                <a:solidFill>
                  <a:srgbClr val="002060"/>
                </a:solidFill>
                <a:latin typeface="+mn-lt"/>
              </a:rPr>
              <a:t>Второй вариант образовательной </a:t>
            </a:r>
            <a:r>
              <a:rPr lang="ru-RU" sz="3000" b="1" dirty="0" smtClean="0">
                <a:solidFill>
                  <a:srgbClr val="002060"/>
                </a:solidFill>
                <a:latin typeface="+mn-lt"/>
              </a:rPr>
              <a:t>программы (</a:t>
            </a:r>
            <a:r>
              <a:rPr lang="ru-RU" sz="3000" b="1" dirty="0">
                <a:solidFill>
                  <a:srgbClr val="002060"/>
                </a:solidFill>
                <a:latin typeface="+mn-lt"/>
              </a:rPr>
              <a:t>на </a:t>
            </a:r>
            <a:r>
              <a:rPr lang="ru-RU" sz="3000" b="1" dirty="0" smtClean="0">
                <a:solidFill>
                  <a:srgbClr val="002060"/>
                </a:solidFill>
                <a:latin typeface="+mn-lt"/>
              </a:rPr>
              <a:t>основе ФГОС </a:t>
            </a:r>
            <a:r>
              <a:rPr lang="ru-RU" sz="3000" b="1" dirty="0">
                <a:solidFill>
                  <a:srgbClr val="002060"/>
                </a:solidFill>
                <a:latin typeface="+mn-lt"/>
              </a:rPr>
              <a:t>образования обучающихся с умственной отсталостью) </a:t>
            </a:r>
            <a:r>
              <a:rPr lang="ru-RU" sz="3000" dirty="0">
                <a:latin typeface="+mn-lt"/>
              </a:rPr>
              <a:t>предполагает, что обучающийся с умственной отсталостью (умеренной, тяжелой, глубокой, тяжелыми и множественными нарушениями развития) получает образование, которое по содержанию и итоговым достижениям не соотносится к моменту завершения школьного обучения с содержанием и итоговыми достижениями сверстников, не имеющих ограничений здоровья, в пролонгированные сроки.</a:t>
            </a:r>
          </a:p>
        </p:txBody>
      </p:sp>
    </p:spTree>
    <p:extLst>
      <p:ext uri="{BB962C8B-B14F-4D97-AF65-F5344CB8AC3E}">
        <p14:creationId xmlns:p14="http://schemas.microsoft.com/office/powerpoint/2010/main" xmlns="" val="793155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72000"/>
            <a:ext cx="8856984" cy="2025352"/>
          </a:xfrm>
        </p:spPr>
        <p:txBody>
          <a:bodyPr>
            <a:noAutofit/>
          </a:bodyPr>
          <a:lstStyle/>
          <a:p>
            <a:pPr algn="just"/>
            <a:r>
              <a:rPr lang="ru-RU" sz="3000" dirty="0">
                <a:latin typeface="+mn-lt"/>
              </a:rPr>
              <a:t>Обучающийся с </a:t>
            </a:r>
            <a:r>
              <a:rPr lang="ru-RU" sz="3000" dirty="0" smtClean="0">
                <a:latin typeface="+mn-lt"/>
              </a:rPr>
              <a:t>УО (интеллектуальными </a:t>
            </a:r>
            <a:r>
              <a:rPr lang="ru-RU" sz="3000" dirty="0">
                <a:latin typeface="+mn-lt"/>
              </a:rPr>
              <a:t>нарушениями), интеллектуальное развитие которого не позволяет освоить вариант 1 АООП, получает образование по варианту 2 АООП, на основе которой организация разрабатывает СИПР, учитывающую индивидуальные образовательные потребности обучающегося. В случае, если у обучающегося имеется готовность к освоению содержания варианта 1 АООП, то в СИПР могут быть включены отдельные темы, разделы, предметы данного варианта АООП. Стандарт предъявляет требования к результатам освоения АООП: личностным и предметным.</a:t>
            </a:r>
          </a:p>
        </p:txBody>
      </p:sp>
    </p:spTree>
    <p:extLst>
      <p:ext uri="{BB962C8B-B14F-4D97-AF65-F5344CB8AC3E}">
        <p14:creationId xmlns:p14="http://schemas.microsoft.com/office/powerpoint/2010/main" xmlns="" val="35397771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4176464"/>
          </a:xfrm>
        </p:spPr>
        <p:txBody>
          <a:bodyPr>
            <a:noAutofit/>
          </a:bodyPr>
          <a:lstStyle/>
          <a:p>
            <a:pPr algn="just"/>
            <a:r>
              <a:rPr lang="ru-RU" sz="3200" dirty="0">
                <a:latin typeface="Times New Roman"/>
                <a:ea typeface="Calibri"/>
              </a:rPr>
              <a:t>В</a:t>
            </a:r>
            <a:r>
              <a:rPr lang="ru-RU" sz="3200" dirty="0" smtClean="0">
                <a:latin typeface="Times New Roman"/>
                <a:ea typeface="Calibri"/>
              </a:rPr>
              <a:t>ариант </a:t>
            </a:r>
            <a:r>
              <a:rPr lang="ru-RU" sz="3200" dirty="0">
                <a:latin typeface="Times New Roman"/>
                <a:ea typeface="Calibri"/>
              </a:rPr>
              <a:t>образовательной программы для обучающегося с ограниченными возможностями здоровья </a:t>
            </a:r>
            <a:r>
              <a:rPr lang="ru-RU" sz="3200" dirty="0" smtClean="0">
                <a:latin typeface="Times New Roman"/>
                <a:ea typeface="Calibri"/>
              </a:rPr>
              <a:t>определяется </a:t>
            </a:r>
            <a:r>
              <a:rPr lang="ru-RU" sz="3200" dirty="0">
                <a:latin typeface="Times New Roman"/>
                <a:ea typeface="Calibri"/>
              </a:rPr>
              <a:t>на основе рекомендаций </a:t>
            </a:r>
            <a:r>
              <a:rPr lang="ru-RU" sz="3200" dirty="0" err="1">
                <a:latin typeface="Times New Roman"/>
                <a:ea typeface="Calibri"/>
              </a:rPr>
              <a:t>психолого-медико-педагогической</a:t>
            </a:r>
            <a:r>
              <a:rPr lang="ru-RU" sz="3200" dirty="0">
                <a:latin typeface="Times New Roman"/>
                <a:ea typeface="Calibri"/>
              </a:rPr>
              <a:t> </a:t>
            </a:r>
            <a:r>
              <a:rPr lang="ru-RU" sz="3200" dirty="0" smtClean="0">
                <a:latin typeface="Times New Roman"/>
                <a:ea typeface="Calibri"/>
              </a:rPr>
              <a:t>комиссии (</a:t>
            </a:r>
            <a:r>
              <a:rPr lang="ru-RU" sz="3200" dirty="0" err="1" smtClean="0">
                <a:latin typeface="Times New Roman"/>
                <a:ea typeface="Calibri"/>
              </a:rPr>
              <a:t>ПМПК</a:t>
            </a:r>
            <a:r>
              <a:rPr lang="ru-RU" sz="3200" dirty="0" smtClean="0">
                <a:latin typeface="Times New Roman"/>
                <a:ea typeface="Calibri"/>
              </a:rPr>
              <a:t>).</a:t>
            </a:r>
            <a:endParaRPr lang="ru-RU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198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0"/>
            <a:ext cx="9144000" cy="2286000"/>
          </a:xfrm>
        </p:spPr>
        <p:txBody>
          <a:bodyPr>
            <a:noAutofit/>
          </a:bodyPr>
          <a:lstStyle/>
          <a:p>
            <a:pPr marL="365125" indent="-255588">
              <a:spcBef>
                <a:spcPts val="500"/>
              </a:spcBef>
              <a:spcAft>
                <a:spcPts val="5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Смысл разработки </a:t>
            </a:r>
            <a:r>
              <a:rPr lang="ru-RU" sz="3200" b="1" dirty="0" err="1" smtClean="0">
                <a:solidFill>
                  <a:srgbClr val="002060"/>
                </a:solidFill>
                <a:latin typeface="+mn-lt"/>
              </a:rPr>
              <a:t>ФГОС</a:t>
            </a: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 НОО обучающихся с ОВЗ и </a:t>
            </a:r>
            <a:r>
              <a:rPr lang="ru-RU" sz="3200" b="1" dirty="0" err="1" smtClean="0">
                <a:solidFill>
                  <a:srgbClr val="002060"/>
                </a:solidFill>
                <a:latin typeface="+mn-lt"/>
              </a:rPr>
              <a:t>ФГОС</a:t>
            </a: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3200" b="1" smtClean="0">
                <a:solidFill>
                  <a:srgbClr val="002060"/>
                </a:solidFill>
                <a:latin typeface="+mn-lt"/>
              </a:rPr>
              <a:t>О </a:t>
            </a:r>
            <a:r>
              <a:rPr lang="ru-RU" sz="3200" b="1" smtClean="0">
                <a:solidFill>
                  <a:srgbClr val="002060"/>
                </a:solidFill>
                <a:latin typeface="+mn-lt"/>
              </a:rPr>
              <a:t>с </a:t>
            </a:r>
            <a:r>
              <a:rPr lang="ru-RU" sz="3200" b="1" dirty="0" err="1" smtClean="0">
                <a:solidFill>
                  <a:srgbClr val="002060"/>
                </a:solidFill>
                <a:latin typeface="+mn-lt"/>
              </a:rPr>
              <a:t>УО</a:t>
            </a:r>
            <a:r>
              <a:rPr lang="ru-RU" sz="3200" b="1" dirty="0" smtClean="0">
                <a:solidFill>
                  <a:srgbClr val="002060"/>
                </a:solidFill>
                <a:latin typeface="+mn-lt"/>
              </a:rPr>
              <a:t>:</a:t>
            </a: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r>
              <a:rPr lang="ru-RU" altLang="ru-RU" sz="3200" b="1" dirty="0" smtClean="0">
                <a:latin typeface="+mn-lt"/>
              </a:rPr>
              <a:t>Гарантировать</a:t>
            </a:r>
            <a:r>
              <a:rPr lang="ru-RU" altLang="ru-RU" sz="3200" dirty="0" smtClean="0">
                <a:latin typeface="+mn-lt"/>
              </a:rPr>
              <a:t> каждому ребенку с ОВЗ реализацию права на образование, соответствующего его потребностям и возможностям, </a:t>
            </a:r>
            <a:r>
              <a:rPr lang="ru-RU" altLang="ru-RU" sz="3200" b="1" dirty="0" smtClean="0">
                <a:latin typeface="+mn-lt"/>
              </a:rPr>
              <a:t>вне зависимости от:</a:t>
            </a:r>
            <a:br>
              <a:rPr lang="ru-RU" altLang="ru-RU" sz="3200" b="1" dirty="0" smtClean="0">
                <a:latin typeface="+mn-lt"/>
              </a:rPr>
            </a:br>
            <a:r>
              <a:rPr lang="ru-RU" altLang="ru-RU" sz="3200" dirty="0" smtClean="0">
                <a:latin typeface="+mn-lt"/>
              </a:rPr>
              <a:t>степени</a:t>
            </a:r>
            <a:r>
              <a:rPr lang="en-US" altLang="ru-RU" sz="3200" dirty="0" smtClean="0">
                <a:latin typeface="+mn-lt"/>
              </a:rPr>
              <a:t> </a:t>
            </a:r>
            <a:r>
              <a:rPr lang="ru-RU" altLang="ru-RU" sz="3200" dirty="0" smtClean="0">
                <a:latin typeface="+mn-lt"/>
              </a:rPr>
              <a:t>тяжести нарушения психического развития,  способности к освоению цензового уровня образования, вида учебного заведения,</a:t>
            </a:r>
            <a:br>
              <a:rPr lang="ru-RU" altLang="ru-RU" sz="3200" dirty="0" smtClean="0">
                <a:latin typeface="+mn-lt"/>
              </a:rPr>
            </a:br>
            <a:r>
              <a:rPr lang="ru-RU" altLang="ru-RU" sz="3200" dirty="0" smtClean="0">
                <a:latin typeface="+mn-lt"/>
              </a:rPr>
              <a:t>региона проживания.</a:t>
            </a:r>
            <a:br>
              <a:rPr lang="ru-RU" altLang="ru-RU" sz="3200" dirty="0" smtClean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848872" cy="1052736"/>
          </a:xfrm>
        </p:spPr>
        <p:txBody>
          <a:bodyPr>
            <a:normAutofit/>
          </a:bodyPr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124744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3000" dirty="0">
                <a:ea typeface="Calibri"/>
                <a:cs typeface="Times New Roman"/>
              </a:rPr>
              <a:t>ФГОС обучающихся с ОВЗ и ФГОС образования обучающихся с УО  направлены на реализацию вариативности и доступности образования для всех групп детей с ограниченными возможностями здоровья, включая детей со сложными дефектами, и обеспечение детям с высоким потенциалом развития возможности перехода на любом этапе обучения на образовательные программы общего образования, либо после завершения ступени начального образования продолжения образования по общеобразовательной программе на ступени основного образования.</a:t>
            </a:r>
            <a:endParaRPr lang="ru-RU" sz="3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14771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48680"/>
            <a:ext cx="8130480" cy="30963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внимание!!!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5627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572000"/>
            <a:ext cx="8072494" cy="1600200"/>
          </a:xfrm>
        </p:spPr>
        <p:txBody>
          <a:bodyPr>
            <a:noAutofit/>
          </a:bodyPr>
          <a:lstStyle/>
          <a:p>
            <a:pPr algn="just"/>
            <a:r>
              <a:rPr lang="ru-RU" altLang="ru-RU" sz="3200" b="1" dirty="0" smtClean="0">
                <a:solidFill>
                  <a:srgbClr val="002060"/>
                </a:solidFill>
                <a:latin typeface="+mn-lt"/>
              </a:rPr>
              <a:t>Потребность в дифференцированном </a:t>
            </a:r>
            <a:r>
              <a:rPr lang="ru-RU" altLang="ru-RU" sz="3200" b="1" dirty="0" err="1" smtClean="0">
                <a:solidFill>
                  <a:srgbClr val="002060"/>
                </a:solidFill>
                <a:latin typeface="+mn-lt"/>
              </a:rPr>
              <a:t>ФГОС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</a:rPr>
              <a:t> НОО для детей с ОВЗ</a:t>
            </a:r>
            <a:br>
              <a:rPr lang="ru-RU" altLang="ru-RU" sz="3200" b="1" dirty="0" smtClean="0">
                <a:solidFill>
                  <a:srgbClr val="002060"/>
                </a:solidFill>
                <a:latin typeface="+mn-lt"/>
              </a:rPr>
            </a:br>
            <a:r>
              <a:rPr lang="ru-RU" altLang="ru-RU" sz="3200" dirty="0" smtClean="0">
                <a:latin typeface="+mn-lt"/>
              </a:rPr>
              <a:t>Из-за неоднородности состава учащихся требуется дифференцированный стандарт для каждой категории детей с ОВЗ - разработка </a:t>
            </a:r>
            <a:r>
              <a:rPr lang="ru-RU" altLang="ru-RU" sz="3200" b="1" dirty="0" smtClean="0">
                <a:latin typeface="+mn-lt"/>
              </a:rPr>
              <a:t>вариантов,</a:t>
            </a:r>
            <a:r>
              <a:rPr lang="ru-RU" altLang="ru-RU" sz="3200" dirty="0" smtClean="0">
                <a:latin typeface="+mn-lt"/>
              </a:rPr>
              <a:t> на практике обеспечивающих охват всех детей образованием и обучением, соответствующим их возможностям и потребностям</a:t>
            </a:r>
            <a:endParaRPr lang="ru-RU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179388" y="1071546"/>
            <a:ext cx="3960812" cy="3078179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25400" algn="ctr">
            <a:solidFill>
              <a:srgbClr val="533EA9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образования обучающихся с ограниченными возможностями здоровья</a:t>
            </a:r>
            <a:endParaRPr lang="ru-RU" alt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763713" y="4292601"/>
            <a:ext cx="484187" cy="636598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1" y="5143513"/>
            <a:ext cx="3643338" cy="15255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и науки РФ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1598 от 19 декабря        2014 года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932363" y="1071546"/>
            <a:ext cx="3960812" cy="3078179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25400" algn="ctr">
            <a:solidFill>
              <a:srgbClr val="533EA9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ru-RU" alt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образования обучающихся с умственной отсталостью (интеллектуальными нарушениями)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6372225" y="4292601"/>
            <a:ext cx="484188" cy="636598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825" y="5157788"/>
            <a:ext cx="3495703" cy="148592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и науки РФ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1599 от 19 декабря        2014 года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4392488"/>
          </a:xfrm>
        </p:spPr>
        <p:txBody>
          <a:bodyPr>
            <a:noAutofit/>
          </a:bodyPr>
          <a:lstStyle/>
          <a:p>
            <a:pPr algn="just"/>
            <a:r>
              <a:rPr lang="ru-RU" sz="3000" b="1" dirty="0" smtClean="0">
                <a:solidFill>
                  <a:srgbClr val="002060"/>
                </a:solidFill>
                <a:latin typeface="+mn-lt"/>
              </a:rPr>
              <a:t>ФГОС НОО обучающихся с ОВЗ и ФГОС образования обучающихся с УО </a:t>
            </a:r>
            <a:r>
              <a:rPr lang="ru-RU" sz="3000" dirty="0" smtClean="0">
                <a:latin typeface="+mn-lt"/>
              </a:rPr>
              <a:t>представляют </a:t>
            </a:r>
            <a:r>
              <a:rPr lang="ru-RU" sz="3000" dirty="0">
                <a:latin typeface="+mn-lt"/>
              </a:rPr>
              <a:t>собой совокупность обязательных требований при реализации адаптированных основных общеобразовательных программ </a:t>
            </a:r>
            <a:r>
              <a:rPr lang="ru-RU" sz="3000" dirty="0" smtClean="0">
                <a:latin typeface="+mn-lt"/>
              </a:rPr>
              <a:t>в </a:t>
            </a:r>
            <a:r>
              <a:rPr lang="ru-RU" sz="3000" dirty="0">
                <a:latin typeface="+mn-lt"/>
              </a:rPr>
              <a:t>организациях, осуществляющих образовательную </a:t>
            </a:r>
            <a:r>
              <a:rPr lang="ru-RU" sz="3000" dirty="0" smtClean="0">
                <a:latin typeface="+mn-lt"/>
              </a:rPr>
              <a:t>деятельность</a:t>
            </a:r>
            <a:endParaRPr lang="ru-RU" sz="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2933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Предметом регулирования Стандартов</a:t>
            </a:r>
            <a:r>
              <a:rPr lang="ru-RU" dirty="0" smtClean="0"/>
              <a:t> являются отношения в сфере образования обучающихся с ОВЗ.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4810546"/>
          </a:xfrm>
        </p:spPr>
        <p:txBody>
          <a:bodyPr>
            <a:noAutofit/>
          </a:bodyPr>
          <a:lstStyle/>
          <a:p>
            <a:pPr algn="just"/>
            <a:r>
              <a:rPr lang="ru-RU" sz="3000" b="1" dirty="0" smtClean="0">
                <a:solidFill>
                  <a:srgbClr val="002060"/>
                </a:solidFill>
                <a:latin typeface="+mn-lt"/>
              </a:rPr>
              <a:t>Стандарты</a:t>
            </a:r>
            <a:r>
              <a:rPr lang="ru-RU" sz="3000" dirty="0" smtClean="0">
                <a:latin typeface="+mn-lt"/>
              </a:rPr>
              <a:t> </a:t>
            </a:r>
            <a:r>
              <a:rPr lang="ru-RU" sz="3000" dirty="0">
                <a:latin typeface="+mn-lt"/>
              </a:rPr>
              <a:t>разработан на основе Конституции Российской Федерации  и законодательства Российской Федерации с учетом Конвенции ООН о правах ребенка  и Конвенции ООН о правах инвалидов, региональных, национальных и этнокультурных потребностей народов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5838348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1231</TotalTime>
  <Words>1352</Words>
  <Application>Microsoft Office PowerPoint</Application>
  <PresentationFormat>Экран (4:3)</PresentationFormat>
  <Paragraphs>113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NewsPrint</vt:lpstr>
      <vt:lpstr>ФГОС НОО обучающихся с ОВЗ  и  ФГОС образования обучающихся с УО (интеллектуальными нарушениями)</vt:lpstr>
      <vt:lpstr>  В группу обучающихся с ОВЗ входят дети с различными нарушениями развития:  слуха  зрения  речи (ТНР) опорно-двигательного аппарата (НОДА) задержкой психического развития (ЗПР) умственной отсталостью (УО) расстройствами аутистического спектра (РАС) </vt:lpstr>
      <vt:lpstr>Статья 11, ч.6 ФЗ «Об образовании в РФ» №273 «В целях обеспечения реализации права на образование обучающихся с ОВЗ устанавливаются федеральные государственные образовательные стандарты (далее – ФГОС) образования указанных лиц или в федеральные государственные образовательные стандарты включаются специальные требования.» </vt:lpstr>
      <vt:lpstr>Смысл разработки ФГОС НОО обучающихся с ОВЗ и ФГОС О с УО: Гарантировать каждому ребенку с ОВЗ реализацию права на образование, соответствующего его потребностям и возможностям, вне зависимости от: степени тяжести нарушения психического развития,  способности к освоению цензового уровня образования, вида учебного заведения, региона проживания. </vt:lpstr>
      <vt:lpstr>Потребность в дифференцированном ФГОС НОО для детей с ОВЗ Из-за неоднородности состава учащихся требуется дифференцированный стандарт для каждой категории детей с ОВЗ - разработка вариантов, на практике обеспечивающих охват всех детей образованием и обучением, соответствующим их возможностям и потребностям</vt:lpstr>
      <vt:lpstr>    </vt:lpstr>
      <vt:lpstr>ФГОС НОО обучающихся с ОВЗ и ФГОС образования обучающихся с УО представляют собой совокупность обязательных требований при реализации адаптированных основных общеобразовательных программ в организациях, осуществляющих образовательную деятельность</vt:lpstr>
      <vt:lpstr>Предметом регулирования Стандартов являются отношения в сфере образования обучающихся с ОВЗ. </vt:lpstr>
      <vt:lpstr>Стандарты разработан на основе Конституции Российской Федерации  и законодательства Российской Федерации с учетом Конвенции ООН о правах ребенка  и Конвенции ООН о правах инвалидов, региональных, национальных и этнокультурных потребностей народов Российской Федерации.</vt:lpstr>
      <vt:lpstr>Стандарты включают в себя требования к </vt:lpstr>
      <vt:lpstr> Стандарты учитывают возрастные, типологические и индивидуальные особенности, особые образовательные потребности обучающихся с ОВЗ.</vt:lpstr>
      <vt:lpstr>Слайд 12</vt:lpstr>
      <vt:lpstr>Слайд 13</vt:lpstr>
      <vt:lpstr>Слайд 14</vt:lpstr>
      <vt:lpstr>Функции стандартов :  максимально расширить охват детей с ОВЗ образованием, отвечающим их возможностям и потребностям;  дать ребенку возможность реализовать на практике Конституционное право на школьное образование, вне зависимости от тяжести нарушения развития, возможностей освоения цензового уровня, типа учреждения, где он получает образование;  гарантировать ребенку удовлетворение общих с обычными детьми и особых образовательных потребностей, создать оптимальные условия реализации его реабилитационного потенциала;  обеспечить на практике возможность выбора стандарта образования, адекватного возможностям ребенка, отвечающего желанию семьи и рекомендациям специалистов, сделать ясным диапазон возможных достижений ребенка при выборе того или иного варианта стандарта</vt:lpstr>
      <vt:lpstr>    обеспечить на всей территории РФ сопоставимое качество образования детей с ОВЗ;  эволюционно перейти от двух параллельных к единой системе образования, обеспечив  механизм взаимодействия общего и специального образования и сделав регулируемым процесс совместного обучения нормально развивающихся детей и детей с ОВЗ;  обеспечить детям с ОВЗ равную с другими сверстниками возможность беспрепятственно переходить из одного образовательного учреждения в другое. </vt:lpstr>
      <vt:lpstr>        Компоненты </vt:lpstr>
      <vt:lpstr>Компоненты:  «академический» и «жизненной компетенции» -области образования выстраиваются в новой логике.  -Каждая область образования включает два взаимодополняющих компонента - «академический» и «жизненной компетенции». </vt:lpstr>
      <vt:lpstr>АКАДЕМИЧЕСКИЙ КОМПОНЕНТ И КОМПОНЕНТ ЖИЗНЕННОЙ КОМПЕТЕНЦИИ: Филология (Язык и речевая практика)  – знания о языке и речевая практика; Математика и информатика– знание математики и практика применения математических знаний Обществознание и естествознание –  знания о мире и практика взаимодействия с окружающим миром; Основы религиозных культур и светской этики – знание норм светской и религиозной морали, понимание значения нравственности, веры и религии в жизни человека и общества и практика применения этих знаний в жизни </vt:lpstr>
      <vt:lpstr>Слайд 20</vt:lpstr>
      <vt:lpstr>рассматривается в структуре каждой образовательной области как овладение знаниями, умениями и навыками, уже сейчас необходимыми ребенку с ограниченными возможностями здоровья в обыденной жизни.  </vt:lpstr>
      <vt:lpstr>Если овладение академическими знаниями, умениями и навыками направлено преимущественно на обеспечение его будущей реализации, то формируемая жизненная компетенция обеспечивает развитие отношений с окружением в настоящем. При этом движущей силой развития жизненной компетенции становится также опережающая на личные возможности ребёнка интеграция в более сложное социальное окружение.</vt:lpstr>
      <vt:lpstr>          1.  Развитие адекватных представлений о собственных возможностях и ограничениях, о насущно необходимом жизнеобеспечении, способности вступать в коммуникацию со взрослыми по вопросам медицинского сопровождения и созданию специальных условий для пребывания в школе, своих нуждах и правах в организации обучения 2. Овладение социально-бытовыми умениями, используемыми в повседневной жизни 3. Овладение навыками коммуникации 4. Дифференциация и осмысление картины мира, ее временно-пространственной организации 5. Осмысление своего социального окружения и освоению соответствующих возрасту системы ценностей и социальных ролей  </vt:lpstr>
      <vt:lpstr>  Компоненты жизненной компетенции и академических знаний отражены в:  </vt:lpstr>
      <vt:lpstr> </vt:lpstr>
      <vt:lpstr>Варианты специального стандарта образования детей с ОВЗ</vt:lpstr>
      <vt:lpstr>Требования к образовательным результатам</vt:lpstr>
      <vt:lpstr>ФГОС обучающихся с ОВЗ предусматривает возможность перехода с одного варианта на другой – с учетом мнения родителей, педагогов и позиции психолого-медико-педагогической комиссии</vt:lpstr>
      <vt:lpstr>Первый вариант образовательной программы (1) адресован обучающимся с ограниченными возможностями здоровья, достигшим к моменту поступления в школу уровня развития, близкого возрастной норме, и имеющим положительный опыт общения со сверстниками без ограничений здоровья. Обучающийся с ограниченными возможностями здоровья получает образование, сопоставимое с образованием здоровых сверстников, находясь в их среде, и в те же календарные сроки.  Стандарт предъявляет требования к результатам освоения АООП: личностным, метапредметным и предметным</vt:lpstr>
      <vt:lpstr>По второму варианту образовательной программы (2) обучающийся с ограниченными возможностями здоровья получает образование, сопоставимое по итоговым достижениям к моменту завершения школьного обучения с образованием здоровых сверстников, но в более пролонгированные календарные сроки, которые определяются Стандартом для каждой категории обучающихся. Стандарт предъявляет требования к результатам освоения АООП: личностным, метапредметным и предметным</vt:lpstr>
      <vt:lpstr>По третьему варианту образовательной программы (3) обучающийся с ограниченными возможностями здоровья получает образование, не сопоставимое по итоговым достижениям к моменту завершения школьного обучения с образованием сверстников без ограничений здоровья, в более пролонгированные календарные сроки, которые определяются Стандартом для каждой категории обучающихся. </vt:lpstr>
      <vt:lpstr>На основе данного варианта создается АООП НОО, которая при необходимости индивидуализируется (СИПР), к которой может быть создано несколько учебных планов, в том числе индивидуальные . Стандарт предъявляет требования к результатам освоения АООП: личностным и предметным.</vt:lpstr>
      <vt:lpstr> По четвёртому варианту образовательной программы (4) обучающийся с ограниченными возможностями здоровья (с тяжелыми  множественными нарушениями развития(ТМНР)) получает образование, которое по содержанию и итоговым достижениям не соотносится к моменту завершения школьного обучения с содержанием и итоговыми достижениями сверстников без ограничений здоровья, в пролонгированные сроки. </vt:lpstr>
      <vt:lpstr> На основе данного варианта организация разрабатывает специальную индивидуальную программу развития (СИПР), учитывающую индивидуальные образовательные потребности обучающегося. Стандарт предъявляет требования к результатам освоения АООП: личностным и предметным.</vt:lpstr>
      <vt:lpstr>Первый вариант образовательной программы (на основе ФГОС образования обучающихся с УО (интеллектуальными нарушениями) предполагает, что обучающийся с легкой умственной отсталостью (интеллектуальными нарушениями) получает образование, которое по содержанию и итоговым достижениям не соотносится к моменту завершения школьного обучения с содержанием и итоговыми достижениями сверстников, не имеющих ограничений здоровья, в пролонгированные сроки.</vt:lpstr>
      <vt:lpstr>На основе Стандарта создается АООП, которая при необходимости индивидуализируется (СИПР), к которой может быть создано несколько учебных планов, в том числе индивидуальные учебные планы, учитывающие образовательные потребности групп или отдельных обучающихся с умственной отсталостью. Стандарт предъявляет требования к результатам освоения АООП: личностным и предметным. </vt:lpstr>
      <vt:lpstr>Второй вариант образовательной программы (на основе ФГОС образования обучающихся с умственной отсталостью) предполагает, что обучающийся с умственной отсталостью (умеренной, тяжелой, глубокой, тяжелыми и множественными нарушениями развития) получает образование, которое по содержанию и итоговым достижениям не соотносится к моменту завершения школьного обучения с содержанием и итоговыми достижениями сверстников, не имеющих ограничений здоровья, в пролонгированные сроки.</vt:lpstr>
      <vt:lpstr>Обучающийся с УО (интеллектуальными нарушениями), интеллектуальное развитие которого не позволяет освоить вариант 1 АООП, получает образование по варианту 2 АООП, на основе которой организация разрабатывает СИПР, учитывающую индивидуальные образовательные потребности обучающегося. В случае, если у обучающегося имеется готовность к освоению содержания варианта 1 АООП, то в СИПР могут быть включены отдельные темы, разделы, предметы данного варианта АООП. Стандарт предъявляет требования к результатам освоения АООП: личностным и предметным.</vt:lpstr>
      <vt:lpstr>Вариант образовательной программы для обучающегося с ограниченными возможностями здоровья определяется на основе рекомендаций психолого-медико-педагогической комиссии (ПМПК).</vt:lpstr>
      <vt:lpstr>Вывод: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Федеральный государственный образовательный стандарт начального общего образования обучающихся с ограниченными возможностями здоровья</dc:title>
  <dc:creator>Mansur</dc:creator>
  <cp:lastModifiedBy>Windows User</cp:lastModifiedBy>
  <cp:revision>220</cp:revision>
  <dcterms:created xsi:type="dcterms:W3CDTF">2016-05-08T19:07:40Z</dcterms:created>
  <dcterms:modified xsi:type="dcterms:W3CDTF">2016-09-14T17:05:46Z</dcterms:modified>
</cp:coreProperties>
</file>